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65" r:id="rId1"/>
  </p:sldMasterIdLst>
  <p:notesMasterIdLst>
    <p:notesMasterId r:id="rId47"/>
  </p:notesMasterIdLst>
  <p:sldIdLst>
    <p:sldId id="307" r:id="rId2"/>
    <p:sldId id="257" r:id="rId3"/>
    <p:sldId id="260" r:id="rId4"/>
    <p:sldId id="261" r:id="rId5"/>
    <p:sldId id="259"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76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84"/>
    <p:restoredTop sz="94674"/>
  </p:normalViewPr>
  <p:slideViewPr>
    <p:cSldViewPr snapToGrid="0" snapToObjects="1">
      <p:cViewPr varScale="1">
        <p:scale>
          <a:sx n="118" d="100"/>
          <a:sy n="118" d="100"/>
        </p:scale>
        <p:origin x="293" y="106"/>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C70F0E-BEB6-EA48-B651-8B80B020ED75}" type="datetimeFigureOut">
              <a:rPr lang="en-US" smtClean="0"/>
              <a:t>8/27/2020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7D7AF-1A14-834E-A82E-0B2C1C7FA10B}" type="slidenum">
              <a:rPr lang="en-US" smtClean="0"/>
              <a:t>‹#›</a:t>
            </a:fld>
            <a:endParaRPr lang="en-US"/>
          </a:p>
        </p:txBody>
      </p:sp>
    </p:spTree>
    <p:extLst>
      <p:ext uri="{BB962C8B-B14F-4D97-AF65-F5344CB8AC3E}">
        <p14:creationId xmlns:p14="http://schemas.microsoft.com/office/powerpoint/2010/main" val="2807432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a:t>
            </a:fld>
            <a:endParaRPr lang="en-US"/>
          </a:p>
        </p:txBody>
      </p:sp>
    </p:spTree>
    <p:extLst>
      <p:ext uri="{BB962C8B-B14F-4D97-AF65-F5344CB8AC3E}">
        <p14:creationId xmlns:p14="http://schemas.microsoft.com/office/powerpoint/2010/main" val="2633449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11</a:t>
            </a:fld>
            <a:endParaRPr lang="en-US"/>
          </a:p>
        </p:txBody>
      </p:sp>
    </p:spTree>
    <p:extLst>
      <p:ext uri="{BB962C8B-B14F-4D97-AF65-F5344CB8AC3E}">
        <p14:creationId xmlns:p14="http://schemas.microsoft.com/office/powerpoint/2010/main" val="2330294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12</a:t>
            </a:fld>
            <a:endParaRPr lang="en-US"/>
          </a:p>
        </p:txBody>
      </p:sp>
    </p:spTree>
    <p:extLst>
      <p:ext uri="{BB962C8B-B14F-4D97-AF65-F5344CB8AC3E}">
        <p14:creationId xmlns:p14="http://schemas.microsoft.com/office/powerpoint/2010/main" val="2332513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13</a:t>
            </a:fld>
            <a:endParaRPr lang="en-US"/>
          </a:p>
        </p:txBody>
      </p:sp>
    </p:spTree>
    <p:extLst>
      <p:ext uri="{BB962C8B-B14F-4D97-AF65-F5344CB8AC3E}">
        <p14:creationId xmlns:p14="http://schemas.microsoft.com/office/powerpoint/2010/main" val="583369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14</a:t>
            </a:fld>
            <a:endParaRPr lang="en-US"/>
          </a:p>
        </p:txBody>
      </p:sp>
    </p:spTree>
    <p:extLst>
      <p:ext uri="{BB962C8B-B14F-4D97-AF65-F5344CB8AC3E}">
        <p14:creationId xmlns:p14="http://schemas.microsoft.com/office/powerpoint/2010/main" val="131550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15</a:t>
            </a:fld>
            <a:endParaRPr lang="en-US"/>
          </a:p>
        </p:txBody>
      </p:sp>
    </p:spTree>
    <p:extLst>
      <p:ext uri="{BB962C8B-B14F-4D97-AF65-F5344CB8AC3E}">
        <p14:creationId xmlns:p14="http://schemas.microsoft.com/office/powerpoint/2010/main" val="752660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16</a:t>
            </a:fld>
            <a:endParaRPr lang="en-US"/>
          </a:p>
        </p:txBody>
      </p:sp>
    </p:spTree>
    <p:extLst>
      <p:ext uri="{BB962C8B-B14F-4D97-AF65-F5344CB8AC3E}">
        <p14:creationId xmlns:p14="http://schemas.microsoft.com/office/powerpoint/2010/main" val="114788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17</a:t>
            </a:fld>
            <a:endParaRPr lang="en-US"/>
          </a:p>
        </p:txBody>
      </p:sp>
    </p:spTree>
    <p:extLst>
      <p:ext uri="{BB962C8B-B14F-4D97-AF65-F5344CB8AC3E}">
        <p14:creationId xmlns:p14="http://schemas.microsoft.com/office/powerpoint/2010/main" val="3245759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18</a:t>
            </a:fld>
            <a:endParaRPr lang="en-US"/>
          </a:p>
        </p:txBody>
      </p:sp>
    </p:spTree>
    <p:extLst>
      <p:ext uri="{BB962C8B-B14F-4D97-AF65-F5344CB8AC3E}">
        <p14:creationId xmlns:p14="http://schemas.microsoft.com/office/powerpoint/2010/main" val="1811251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19</a:t>
            </a:fld>
            <a:endParaRPr lang="en-US"/>
          </a:p>
        </p:txBody>
      </p:sp>
    </p:spTree>
    <p:extLst>
      <p:ext uri="{BB962C8B-B14F-4D97-AF65-F5344CB8AC3E}">
        <p14:creationId xmlns:p14="http://schemas.microsoft.com/office/powerpoint/2010/main" val="4143934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20</a:t>
            </a:fld>
            <a:endParaRPr lang="en-US"/>
          </a:p>
        </p:txBody>
      </p:sp>
    </p:spTree>
    <p:extLst>
      <p:ext uri="{BB962C8B-B14F-4D97-AF65-F5344CB8AC3E}">
        <p14:creationId xmlns:p14="http://schemas.microsoft.com/office/powerpoint/2010/main" val="1958433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a:t>
            </a:fld>
            <a:endParaRPr lang="en-US"/>
          </a:p>
        </p:txBody>
      </p:sp>
    </p:spTree>
    <p:extLst>
      <p:ext uri="{BB962C8B-B14F-4D97-AF65-F5344CB8AC3E}">
        <p14:creationId xmlns:p14="http://schemas.microsoft.com/office/powerpoint/2010/main" val="2111252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21</a:t>
            </a:fld>
            <a:endParaRPr lang="en-US"/>
          </a:p>
        </p:txBody>
      </p:sp>
    </p:spTree>
    <p:extLst>
      <p:ext uri="{BB962C8B-B14F-4D97-AF65-F5344CB8AC3E}">
        <p14:creationId xmlns:p14="http://schemas.microsoft.com/office/powerpoint/2010/main" val="3177736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22</a:t>
            </a:fld>
            <a:endParaRPr lang="en-US"/>
          </a:p>
        </p:txBody>
      </p:sp>
    </p:spTree>
    <p:extLst>
      <p:ext uri="{BB962C8B-B14F-4D97-AF65-F5344CB8AC3E}">
        <p14:creationId xmlns:p14="http://schemas.microsoft.com/office/powerpoint/2010/main" val="2338110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23</a:t>
            </a:fld>
            <a:endParaRPr lang="en-US"/>
          </a:p>
        </p:txBody>
      </p:sp>
    </p:spTree>
    <p:extLst>
      <p:ext uri="{BB962C8B-B14F-4D97-AF65-F5344CB8AC3E}">
        <p14:creationId xmlns:p14="http://schemas.microsoft.com/office/powerpoint/2010/main" val="1007933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24</a:t>
            </a:fld>
            <a:endParaRPr lang="en-US"/>
          </a:p>
        </p:txBody>
      </p:sp>
    </p:spTree>
    <p:extLst>
      <p:ext uri="{BB962C8B-B14F-4D97-AF65-F5344CB8AC3E}">
        <p14:creationId xmlns:p14="http://schemas.microsoft.com/office/powerpoint/2010/main" val="353197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25</a:t>
            </a:fld>
            <a:endParaRPr lang="en-US"/>
          </a:p>
        </p:txBody>
      </p:sp>
    </p:spTree>
    <p:extLst>
      <p:ext uri="{BB962C8B-B14F-4D97-AF65-F5344CB8AC3E}">
        <p14:creationId xmlns:p14="http://schemas.microsoft.com/office/powerpoint/2010/main" val="2290555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26</a:t>
            </a:fld>
            <a:endParaRPr lang="en-US"/>
          </a:p>
        </p:txBody>
      </p:sp>
    </p:spTree>
    <p:extLst>
      <p:ext uri="{BB962C8B-B14F-4D97-AF65-F5344CB8AC3E}">
        <p14:creationId xmlns:p14="http://schemas.microsoft.com/office/powerpoint/2010/main" val="2531700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27</a:t>
            </a:fld>
            <a:endParaRPr lang="en-US"/>
          </a:p>
        </p:txBody>
      </p:sp>
    </p:spTree>
    <p:extLst>
      <p:ext uri="{BB962C8B-B14F-4D97-AF65-F5344CB8AC3E}">
        <p14:creationId xmlns:p14="http://schemas.microsoft.com/office/powerpoint/2010/main" val="21009005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28</a:t>
            </a:fld>
            <a:endParaRPr lang="en-US"/>
          </a:p>
        </p:txBody>
      </p:sp>
    </p:spTree>
    <p:extLst>
      <p:ext uri="{BB962C8B-B14F-4D97-AF65-F5344CB8AC3E}">
        <p14:creationId xmlns:p14="http://schemas.microsoft.com/office/powerpoint/2010/main" val="987060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29</a:t>
            </a:fld>
            <a:endParaRPr lang="en-US"/>
          </a:p>
        </p:txBody>
      </p:sp>
    </p:spTree>
    <p:extLst>
      <p:ext uri="{BB962C8B-B14F-4D97-AF65-F5344CB8AC3E}">
        <p14:creationId xmlns:p14="http://schemas.microsoft.com/office/powerpoint/2010/main" val="55375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30</a:t>
            </a:fld>
            <a:endParaRPr lang="en-US"/>
          </a:p>
        </p:txBody>
      </p:sp>
    </p:spTree>
    <p:extLst>
      <p:ext uri="{BB962C8B-B14F-4D97-AF65-F5344CB8AC3E}">
        <p14:creationId xmlns:p14="http://schemas.microsoft.com/office/powerpoint/2010/main" val="2251641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a:t>
            </a:fld>
            <a:endParaRPr lang="en-US"/>
          </a:p>
        </p:txBody>
      </p:sp>
    </p:spTree>
    <p:extLst>
      <p:ext uri="{BB962C8B-B14F-4D97-AF65-F5344CB8AC3E}">
        <p14:creationId xmlns:p14="http://schemas.microsoft.com/office/powerpoint/2010/main" val="361777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31</a:t>
            </a:fld>
            <a:endParaRPr lang="en-US"/>
          </a:p>
        </p:txBody>
      </p:sp>
    </p:spTree>
    <p:extLst>
      <p:ext uri="{BB962C8B-B14F-4D97-AF65-F5344CB8AC3E}">
        <p14:creationId xmlns:p14="http://schemas.microsoft.com/office/powerpoint/2010/main" val="3537175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32</a:t>
            </a:fld>
            <a:endParaRPr lang="en-US"/>
          </a:p>
        </p:txBody>
      </p:sp>
    </p:spTree>
    <p:extLst>
      <p:ext uri="{BB962C8B-B14F-4D97-AF65-F5344CB8AC3E}">
        <p14:creationId xmlns:p14="http://schemas.microsoft.com/office/powerpoint/2010/main" val="33718676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33</a:t>
            </a:fld>
            <a:endParaRPr lang="en-US"/>
          </a:p>
        </p:txBody>
      </p:sp>
    </p:spTree>
    <p:extLst>
      <p:ext uri="{BB962C8B-B14F-4D97-AF65-F5344CB8AC3E}">
        <p14:creationId xmlns:p14="http://schemas.microsoft.com/office/powerpoint/2010/main" val="10946308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34</a:t>
            </a:fld>
            <a:endParaRPr lang="en-US"/>
          </a:p>
        </p:txBody>
      </p:sp>
    </p:spTree>
    <p:extLst>
      <p:ext uri="{BB962C8B-B14F-4D97-AF65-F5344CB8AC3E}">
        <p14:creationId xmlns:p14="http://schemas.microsoft.com/office/powerpoint/2010/main" val="1285709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35</a:t>
            </a:fld>
            <a:endParaRPr lang="en-US"/>
          </a:p>
        </p:txBody>
      </p:sp>
    </p:spTree>
    <p:extLst>
      <p:ext uri="{BB962C8B-B14F-4D97-AF65-F5344CB8AC3E}">
        <p14:creationId xmlns:p14="http://schemas.microsoft.com/office/powerpoint/2010/main" val="22970898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36</a:t>
            </a:fld>
            <a:endParaRPr lang="en-US"/>
          </a:p>
        </p:txBody>
      </p:sp>
    </p:spTree>
    <p:extLst>
      <p:ext uri="{BB962C8B-B14F-4D97-AF65-F5344CB8AC3E}">
        <p14:creationId xmlns:p14="http://schemas.microsoft.com/office/powerpoint/2010/main" val="32419512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37</a:t>
            </a:fld>
            <a:endParaRPr lang="en-US"/>
          </a:p>
        </p:txBody>
      </p:sp>
    </p:spTree>
    <p:extLst>
      <p:ext uri="{BB962C8B-B14F-4D97-AF65-F5344CB8AC3E}">
        <p14:creationId xmlns:p14="http://schemas.microsoft.com/office/powerpoint/2010/main" val="41840682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38</a:t>
            </a:fld>
            <a:endParaRPr lang="en-US"/>
          </a:p>
        </p:txBody>
      </p:sp>
    </p:spTree>
    <p:extLst>
      <p:ext uri="{BB962C8B-B14F-4D97-AF65-F5344CB8AC3E}">
        <p14:creationId xmlns:p14="http://schemas.microsoft.com/office/powerpoint/2010/main" val="17428906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39</a:t>
            </a:fld>
            <a:endParaRPr lang="en-US"/>
          </a:p>
        </p:txBody>
      </p:sp>
    </p:spTree>
    <p:extLst>
      <p:ext uri="{BB962C8B-B14F-4D97-AF65-F5344CB8AC3E}">
        <p14:creationId xmlns:p14="http://schemas.microsoft.com/office/powerpoint/2010/main" val="15814016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40</a:t>
            </a:fld>
            <a:endParaRPr lang="en-US"/>
          </a:p>
        </p:txBody>
      </p:sp>
    </p:spTree>
    <p:extLst>
      <p:ext uri="{BB962C8B-B14F-4D97-AF65-F5344CB8AC3E}">
        <p14:creationId xmlns:p14="http://schemas.microsoft.com/office/powerpoint/2010/main" val="1084266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5</a:t>
            </a:fld>
            <a:endParaRPr lang="en-US"/>
          </a:p>
        </p:txBody>
      </p:sp>
    </p:spTree>
    <p:extLst>
      <p:ext uri="{BB962C8B-B14F-4D97-AF65-F5344CB8AC3E}">
        <p14:creationId xmlns:p14="http://schemas.microsoft.com/office/powerpoint/2010/main" val="24047229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41</a:t>
            </a:fld>
            <a:endParaRPr lang="en-US"/>
          </a:p>
        </p:txBody>
      </p:sp>
    </p:spTree>
    <p:extLst>
      <p:ext uri="{BB962C8B-B14F-4D97-AF65-F5344CB8AC3E}">
        <p14:creationId xmlns:p14="http://schemas.microsoft.com/office/powerpoint/2010/main" val="37006473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42</a:t>
            </a:fld>
            <a:endParaRPr lang="en-US"/>
          </a:p>
        </p:txBody>
      </p:sp>
    </p:spTree>
    <p:extLst>
      <p:ext uri="{BB962C8B-B14F-4D97-AF65-F5344CB8AC3E}">
        <p14:creationId xmlns:p14="http://schemas.microsoft.com/office/powerpoint/2010/main" val="944689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43</a:t>
            </a:fld>
            <a:endParaRPr lang="en-US"/>
          </a:p>
        </p:txBody>
      </p:sp>
    </p:spTree>
    <p:extLst>
      <p:ext uri="{BB962C8B-B14F-4D97-AF65-F5344CB8AC3E}">
        <p14:creationId xmlns:p14="http://schemas.microsoft.com/office/powerpoint/2010/main" val="13519293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44</a:t>
            </a:fld>
            <a:endParaRPr lang="en-US"/>
          </a:p>
        </p:txBody>
      </p:sp>
    </p:spTree>
    <p:extLst>
      <p:ext uri="{BB962C8B-B14F-4D97-AF65-F5344CB8AC3E}">
        <p14:creationId xmlns:p14="http://schemas.microsoft.com/office/powerpoint/2010/main" val="12187544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45</a:t>
            </a:fld>
            <a:endParaRPr lang="en-US"/>
          </a:p>
        </p:txBody>
      </p:sp>
    </p:spTree>
    <p:extLst>
      <p:ext uri="{BB962C8B-B14F-4D97-AF65-F5344CB8AC3E}">
        <p14:creationId xmlns:p14="http://schemas.microsoft.com/office/powerpoint/2010/main" val="2644746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6</a:t>
            </a:fld>
            <a:endParaRPr lang="en-US"/>
          </a:p>
        </p:txBody>
      </p:sp>
    </p:spTree>
    <p:extLst>
      <p:ext uri="{BB962C8B-B14F-4D97-AF65-F5344CB8AC3E}">
        <p14:creationId xmlns:p14="http://schemas.microsoft.com/office/powerpoint/2010/main" val="1842360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7</a:t>
            </a:fld>
            <a:endParaRPr lang="en-US"/>
          </a:p>
        </p:txBody>
      </p:sp>
    </p:spTree>
    <p:extLst>
      <p:ext uri="{BB962C8B-B14F-4D97-AF65-F5344CB8AC3E}">
        <p14:creationId xmlns:p14="http://schemas.microsoft.com/office/powerpoint/2010/main" val="3598703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8</a:t>
            </a:fld>
            <a:endParaRPr lang="en-US"/>
          </a:p>
        </p:txBody>
      </p:sp>
    </p:spTree>
    <p:extLst>
      <p:ext uri="{BB962C8B-B14F-4D97-AF65-F5344CB8AC3E}">
        <p14:creationId xmlns:p14="http://schemas.microsoft.com/office/powerpoint/2010/main" val="1339299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9</a:t>
            </a:fld>
            <a:endParaRPr lang="en-US"/>
          </a:p>
        </p:txBody>
      </p:sp>
    </p:spTree>
    <p:extLst>
      <p:ext uri="{BB962C8B-B14F-4D97-AF65-F5344CB8AC3E}">
        <p14:creationId xmlns:p14="http://schemas.microsoft.com/office/powerpoint/2010/main" val="3341001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10</a:t>
            </a:fld>
            <a:endParaRPr lang="en-US"/>
          </a:p>
        </p:txBody>
      </p:sp>
    </p:spTree>
    <p:extLst>
      <p:ext uri="{BB962C8B-B14F-4D97-AF65-F5344CB8AC3E}">
        <p14:creationId xmlns:p14="http://schemas.microsoft.com/office/powerpoint/2010/main" val="9642841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4CEED93-12C4-6149-A6D5-F96AC552038D}" type="datetime1">
              <a:rPr lang="en-US" smtClean="0"/>
              <a:t>8/27/2020</a:t>
            </a:fld>
            <a:endParaRPr lang="en-US"/>
          </a:p>
        </p:txBody>
      </p:sp>
      <p:sp>
        <p:nvSpPr>
          <p:cNvPr id="5" name="Footer Placeholder 4"/>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12"/>
          </p:nvPr>
        </p:nvSpPr>
        <p:spPr/>
        <p:txBody>
          <a:bodyPr/>
          <a:lstStyle/>
          <a:p>
            <a:fld id="{A0A2BF05-A44F-3545-9B2C-C8DF67F2509B}"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6943697"/>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C4CEED93-12C4-6149-A6D5-F96AC552038D}" type="datetime1">
              <a:rPr lang="en-US" smtClean="0"/>
              <a:t>8/27/2020</a:t>
            </a:fld>
            <a:endParaRPr lang="en-US"/>
          </a:p>
        </p:txBody>
      </p:sp>
      <p:sp>
        <p:nvSpPr>
          <p:cNvPr id="4" name="Footer Placeholder 3"/>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5" name="Slide Number Placeholder 4"/>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3632694493"/>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4CEED93-12C4-6149-A6D5-F96AC552038D}" type="datetime1">
              <a:rPr lang="en-US" smtClean="0"/>
              <a:t>8/27/2020</a:t>
            </a:fld>
            <a:endParaRPr lang="en-US"/>
          </a:p>
        </p:txBody>
      </p:sp>
      <p:sp>
        <p:nvSpPr>
          <p:cNvPr id="5" name="Footer Placeholder 4"/>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3742077381"/>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4CEED93-12C4-6149-A6D5-F96AC552038D}" type="datetime1">
              <a:rPr lang="en-US" smtClean="0"/>
              <a:t>8/27/2020</a:t>
            </a:fld>
            <a:endParaRPr lang="en-US"/>
          </a:p>
        </p:txBody>
      </p:sp>
      <p:sp>
        <p:nvSpPr>
          <p:cNvPr id="5" name="Footer Placeholder 4"/>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12"/>
          </p:nvPr>
        </p:nvSpPr>
        <p:spPr/>
        <p:txBody>
          <a:bodyPr/>
          <a:lstStyle/>
          <a:p>
            <a:fld id="{A0A2BF05-A44F-3545-9B2C-C8DF67F2509B}" type="slidenum">
              <a:rPr lang="en-US" smtClean="0"/>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502035531"/>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4CEED93-12C4-6149-A6D5-F96AC552038D}" type="datetime1">
              <a:rPr lang="en-US" smtClean="0"/>
              <a:t>8/27/2020</a:t>
            </a:fld>
            <a:endParaRPr lang="en-US"/>
          </a:p>
        </p:txBody>
      </p:sp>
      <p:sp>
        <p:nvSpPr>
          <p:cNvPr id="5" name="Footer Placeholder 4"/>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3109416513"/>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4CEED93-12C4-6149-A6D5-F96AC552038D}" type="datetime1">
              <a:rPr lang="en-US" smtClean="0"/>
              <a:t>8/27/2020</a:t>
            </a:fld>
            <a:endParaRPr lang="en-US"/>
          </a:p>
        </p:txBody>
      </p:sp>
      <p:sp>
        <p:nvSpPr>
          <p:cNvPr id="5" name="Footer Placeholder 4"/>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12"/>
          </p:nvPr>
        </p:nvSpPr>
        <p:spPr/>
        <p:txBody>
          <a:bodyPr/>
          <a:lstStyle/>
          <a:p>
            <a:fld id="{A0A2BF05-A44F-3545-9B2C-C8DF67F2509B}" type="slidenum">
              <a:rPr lang="en-US" smtClean="0"/>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468506072"/>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4CEED93-12C4-6149-A6D5-F96AC552038D}" type="datetime1">
              <a:rPr lang="en-US" smtClean="0"/>
              <a:t>8/27/2020</a:t>
            </a:fld>
            <a:endParaRPr lang="en-US"/>
          </a:p>
        </p:txBody>
      </p:sp>
      <p:sp>
        <p:nvSpPr>
          <p:cNvPr id="5" name="Footer Placeholder 4"/>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4249011656"/>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4CEED93-12C4-6149-A6D5-F96AC552038D}" type="datetime1">
              <a:rPr lang="en-US" smtClean="0"/>
              <a:t>8/27/2020</a:t>
            </a:fld>
            <a:endParaRPr lang="en-US"/>
          </a:p>
        </p:txBody>
      </p:sp>
      <p:sp>
        <p:nvSpPr>
          <p:cNvPr id="5" name="Footer Placeholder 4"/>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3697693776"/>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4CEED93-12C4-6149-A6D5-F96AC552038D}" type="datetime1">
              <a:rPr lang="en-US" smtClean="0"/>
              <a:t>8/27/2020</a:t>
            </a:fld>
            <a:endParaRPr lang="en-US"/>
          </a:p>
        </p:txBody>
      </p:sp>
      <p:sp>
        <p:nvSpPr>
          <p:cNvPr id="5" name="Footer Placeholder 4"/>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962366974"/>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4CEED93-12C4-6149-A6D5-F96AC552038D}" type="datetime1">
              <a:rPr lang="en-US" smtClean="0"/>
              <a:t>8/27/2020</a:t>
            </a:fld>
            <a:endParaRPr lang="en-US"/>
          </a:p>
        </p:txBody>
      </p:sp>
      <p:sp>
        <p:nvSpPr>
          <p:cNvPr id="5" name="Footer Placeholder 4"/>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1177421756"/>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4CEED93-12C4-6149-A6D5-F96AC552038D}" type="datetime1">
              <a:rPr lang="en-US" smtClean="0"/>
              <a:t>8/27/2020</a:t>
            </a:fld>
            <a:endParaRPr lang="en-US"/>
          </a:p>
        </p:txBody>
      </p:sp>
      <p:sp>
        <p:nvSpPr>
          <p:cNvPr id="5" name="Footer Placeholder 4"/>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1154343620"/>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4CEED93-12C4-6149-A6D5-F96AC552038D}" type="datetime1">
              <a:rPr lang="en-US" smtClean="0"/>
              <a:t>8/27/2020</a:t>
            </a:fld>
            <a:endParaRPr lang="en-US"/>
          </a:p>
        </p:txBody>
      </p:sp>
      <p:sp>
        <p:nvSpPr>
          <p:cNvPr id="6" name="Footer Placeholder 5"/>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7" name="Slide Number Placeholder 6"/>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1016490005"/>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4CEED93-12C4-6149-A6D5-F96AC552038D}" type="datetime1">
              <a:rPr lang="en-US" smtClean="0"/>
              <a:t>8/27/2020</a:t>
            </a:fld>
            <a:endParaRPr lang="en-US"/>
          </a:p>
        </p:txBody>
      </p:sp>
      <p:sp>
        <p:nvSpPr>
          <p:cNvPr id="8" name="Footer Placeholder 7"/>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9" name="Slide Number Placeholder 8"/>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2727343170"/>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4CEED93-12C4-6149-A6D5-F96AC552038D}" type="datetime1">
              <a:rPr lang="en-US" smtClean="0"/>
              <a:t>8/27/2020</a:t>
            </a:fld>
            <a:endParaRPr lang="en-US"/>
          </a:p>
        </p:txBody>
      </p:sp>
      <p:sp>
        <p:nvSpPr>
          <p:cNvPr id="4" name="Footer Placeholder 3"/>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5" name="Slide Number Placeholder 4"/>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646700798"/>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CEED93-12C4-6149-A6D5-F96AC552038D}" type="datetime1">
              <a:rPr lang="en-US" smtClean="0"/>
              <a:t>8/27/2020</a:t>
            </a:fld>
            <a:endParaRPr lang="en-US"/>
          </a:p>
        </p:txBody>
      </p:sp>
      <p:sp>
        <p:nvSpPr>
          <p:cNvPr id="3" name="Footer Placeholder 2"/>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4" name="Slide Number Placeholder 3"/>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1640977989"/>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4CEED93-12C4-6149-A6D5-F96AC552038D}" type="datetime1">
              <a:rPr lang="en-US" smtClean="0"/>
              <a:t>8/27/2020</a:t>
            </a:fld>
            <a:endParaRPr lang="en-US"/>
          </a:p>
        </p:txBody>
      </p:sp>
      <p:sp>
        <p:nvSpPr>
          <p:cNvPr id="6" name="Footer Placeholder 5"/>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7" name="Slide Number Placeholder 6"/>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1760335667"/>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4CEED93-12C4-6149-A6D5-F96AC552038D}" type="datetime1">
              <a:rPr lang="en-US" smtClean="0"/>
              <a:t>8/27/2020</a:t>
            </a:fld>
            <a:endParaRPr lang="en-US"/>
          </a:p>
        </p:txBody>
      </p:sp>
      <p:sp>
        <p:nvSpPr>
          <p:cNvPr id="6" name="Footer Placeholder 5"/>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7" name="Slide Number Placeholder 6"/>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372983205"/>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hyperlink" Target="https://github.com/hankcs/HanLP" TargetMode="Externa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4CEED93-12C4-6149-A6D5-F96AC552038D}" type="datetime1">
              <a:rPr lang="en-US" smtClean="0"/>
              <a:t>8/27/2020</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r>
              <a:rPr lang="en-US" altLang="zh-CN">
                <a:hlinkClick r:id="rId19">
                  <a:extLst>
                    <a:ext uri="{A12FA001-AC4F-418D-AE19-62706E023703}">
                      <ahyp:hlinkClr xmlns:ahyp="http://schemas.microsoft.com/office/drawing/2018/hyperlinkcolor" val="tx"/>
                    </a:ext>
                  </a:extLst>
                </a:hlinkClick>
              </a:rPr>
              <a:t>《</a:t>
            </a:r>
            <a:r>
              <a:rPr lang="zh-CN" altLang="en-US">
                <a:hlinkClick r:id="rId19">
                  <a:extLst>
                    <a:ext uri="{A12FA001-AC4F-418D-AE19-62706E023703}">
                      <ahyp:hlinkClr xmlns:ahyp="http://schemas.microsoft.com/office/drawing/2018/hyperlinkcolor" val="tx"/>
                    </a:ext>
                  </a:extLst>
                </a:hlinkClick>
              </a:rPr>
              <a:t>自然语言处理入门</a:t>
            </a:r>
            <a:r>
              <a:rPr lang="en-US" altLang="zh-CN">
                <a:hlinkClick r:id="rId19">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A0A2BF05-A44F-3545-9B2C-C8DF67F2509B}" type="slidenum">
              <a:rPr lang="en-US" smtClean="0"/>
              <a:t>‹#›</a:t>
            </a:fld>
            <a:endParaRPr lang="en-US" dirty="0"/>
          </a:p>
        </p:txBody>
      </p:sp>
    </p:spTree>
    <p:extLst>
      <p:ext uri="{BB962C8B-B14F-4D97-AF65-F5344CB8AC3E}">
        <p14:creationId xmlns:p14="http://schemas.microsoft.com/office/powerpoint/2010/main" val="692116998"/>
      </p:ext>
    </p:extLst>
  </p:cSld>
  <p:clrMap bg1="dk1" tx1="lt1" bg2="dk2" tx2="lt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Lst>
  <p:hf sldNum="0" hd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hyperlink" Target="http://www.hankcs.com/nlp/sdp-corpus.html" TargetMode="External"/><Relationship Id="rId7" Type="http://schemas.openxmlformats.org/officeDocument/2006/relationships/image" Target="../media/image15.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3.png"/><Relationship Id="rId4" Type="http://schemas.openxmlformats.org/officeDocument/2006/relationships/hyperlink" Target="https://github.com/hankcs/HanLP"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tiff"/><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tiff"/><Relationship Id="rId5" Type="http://schemas.openxmlformats.org/officeDocument/2006/relationships/hyperlink" Target="https://k.sina.com.cn/article_6972527169_19f98524100100kciz.html?from=mil"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hyperlink" Target="https://blog.csdn.net/u010670689/article/details/75042155" TargetMode="Externa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hyperlink" Target="https://devopedia.org/natural-language-processing" TargetMode="Externa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hyperlink" Target="https://devopedia.org/natural-language-processing" TargetMode="Externa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7"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github.com/hankcs/HanLP" TargetMode="External"/><Relationship Id="rId5"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png"/><Relationship Id="rId4" Type="http://schemas.openxmlformats.org/officeDocument/2006/relationships/hyperlink" Target="https://github.com/hankcs/HanLP"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github.com/hankcs/HanLP"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3.png"/><Relationship Id="rId4" Type="http://schemas.openxmlformats.org/officeDocument/2006/relationships/hyperlink" Target="https://github.com/hankcs/HanLP"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hyperlink" Target="https://cloudxlab.com/assessment/playlist-intro/189/unsupervised-machine-learning" TargetMode="Externa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hyperlink" Target="https://www.cnblogs.com/maybe2030/p/9862353.html" TargetMode="Externa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7.tiff"/><Relationship Id="rId5" Type="http://schemas.openxmlformats.org/officeDocument/2006/relationships/hyperlink" Target="https://nlpforhackers.io/corpora/" TargetMode="Externa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s://brat.nlplab.org/" TargetMode="External"/><Relationship Id="rId5" Type="http://schemas.openxmlformats.org/officeDocument/2006/relationships/image" Target="../media/image31.tiff"/><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2.tiff"/><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hyperlink" Target="https://www.ruilog.com/notebook/view/286fb6a3d873.html" TargetMode="Externa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950BE78-D108-464A-A708-63224D575807}"/>
              </a:ext>
            </a:extLst>
          </p:cNvPr>
          <p:cNvSpPr>
            <a:spLocks noGrp="1"/>
          </p:cNvSpPr>
          <p:nvPr>
            <p:ph type="ctrTitle"/>
          </p:nvPr>
        </p:nvSpPr>
        <p:spPr>
          <a:xfrm>
            <a:off x="684212" y="685799"/>
            <a:ext cx="8001000" cy="1953639"/>
          </a:xfrm>
        </p:spPr>
        <p:txBody>
          <a:bodyPr/>
          <a:lstStyle/>
          <a:p>
            <a:r>
              <a:rPr lang="zh-CN" altLang="en-US" dirty="0">
                <a:latin typeface="黑体" panose="02010609060101010101" pitchFamily="49" charset="-122"/>
                <a:ea typeface="黑体" panose="02010609060101010101" pitchFamily="49" charset="-122"/>
              </a:rPr>
              <a:t>自然语言处理入门</a:t>
            </a:r>
          </a:p>
        </p:txBody>
      </p:sp>
      <p:sp>
        <p:nvSpPr>
          <p:cNvPr id="6" name="副标题 5">
            <a:extLst>
              <a:ext uri="{FF2B5EF4-FFF2-40B4-BE49-F238E27FC236}">
                <a16:creationId xmlns:a16="http://schemas.microsoft.com/office/drawing/2014/main" id="{5A9B6C75-B537-4BC7-9D3A-9C8CD25AA54B}"/>
              </a:ext>
            </a:extLst>
          </p:cNvPr>
          <p:cNvSpPr>
            <a:spLocks noGrp="1"/>
          </p:cNvSpPr>
          <p:nvPr>
            <p:ph type="subTitle" idx="1"/>
          </p:nvPr>
        </p:nvSpPr>
        <p:spPr>
          <a:xfrm>
            <a:off x="820399" y="2741400"/>
            <a:ext cx="6400800" cy="462244"/>
          </a:xfrm>
        </p:spPr>
        <p:txBody>
          <a:bodyPr>
            <a:normAutofit/>
          </a:bodyPr>
          <a:lstStyle/>
          <a:p>
            <a:r>
              <a:rPr lang="en-US" altLang="zh-CN" sz="1800" b="1" dirty="0">
                <a:solidFill>
                  <a:schemeClr val="tx1"/>
                </a:solidFill>
              </a:rPr>
              <a:t>Introduction to Natural Language Processing</a:t>
            </a:r>
            <a:endParaRPr lang="zh-CN" altLang="en-US" sz="1800" b="1" dirty="0">
              <a:solidFill>
                <a:schemeClr val="tx1"/>
              </a:solidFill>
            </a:endParaRPr>
          </a:p>
        </p:txBody>
      </p:sp>
      <p:sp>
        <p:nvSpPr>
          <p:cNvPr id="7" name="副标题 5">
            <a:extLst>
              <a:ext uri="{FF2B5EF4-FFF2-40B4-BE49-F238E27FC236}">
                <a16:creationId xmlns:a16="http://schemas.microsoft.com/office/drawing/2014/main" id="{525B251D-7C0F-4207-94BD-D40C100C51FA}"/>
              </a:ext>
            </a:extLst>
          </p:cNvPr>
          <p:cNvSpPr txBox="1">
            <a:spLocks/>
          </p:cNvSpPr>
          <p:nvPr/>
        </p:nvSpPr>
        <p:spPr>
          <a:xfrm>
            <a:off x="820398" y="4369163"/>
            <a:ext cx="6264613" cy="462244"/>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b="1" dirty="0">
                <a:latin typeface="黑体" panose="02010609060101010101" pitchFamily="49" charset="-122"/>
                <a:ea typeface="黑体" panose="02010609060101010101" pitchFamily="49" charset="-122"/>
              </a:rPr>
              <a:t>网络空间安全与计算机学院</a:t>
            </a:r>
          </a:p>
        </p:txBody>
      </p:sp>
    </p:spTree>
    <p:extLst>
      <p:ext uri="{BB962C8B-B14F-4D97-AF65-F5344CB8AC3E}">
        <p14:creationId xmlns:p14="http://schemas.microsoft.com/office/powerpoint/2010/main" val="552490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930646" y="119701"/>
            <a:ext cx="8534400" cy="1507067"/>
          </a:xfrm>
        </p:spPr>
        <p:txBody>
          <a:bodyPr/>
          <a:lstStyle/>
          <a:p>
            <a:r>
              <a:rPr lang="en-US" altLang="zh-CN" dirty="0"/>
              <a:t>1.1 </a:t>
            </a:r>
            <a:r>
              <a:rPr lang="zh-CN" altLang="en-US" dirty="0"/>
              <a:t>自然语言与编程语言</a:t>
            </a:r>
            <a:endParaRPr lang="en-US" altLang="zh-CN"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a:xfrm>
            <a:off x="838200" y="1825625"/>
            <a:ext cx="9825681" cy="534516"/>
          </a:xfrm>
        </p:spPr>
        <p:txBody>
          <a:bodyPr>
            <a:normAutofit/>
          </a:bodyPr>
          <a:lstStyle/>
          <a:p>
            <a:r>
              <a:rPr lang="zh-CN" altLang="en-US" dirty="0">
                <a:latin typeface="SimSun" panose="02010600030101010101" pitchFamily="2" charset="-122"/>
                <a:cs typeface="Times New Roman" panose="02020603050405020304" pitchFamily="18" charset="0"/>
              </a:rPr>
              <a:t>易变性</a:t>
            </a:r>
            <a:endParaRPr lang="en-US" altLang="zh-CN"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8" name="Picture 7">
            <a:extLst>
              <a:ext uri="{FF2B5EF4-FFF2-40B4-BE49-F238E27FC236}">
                <a16:creationId xmlns:a16="http://schemas.microsoft.com/office/drawing/2014/main" id="{1FCFE7D0-11ED-8C4C-9F87-70C0457DA41D}"/>
              </a:ext>
            </a:extLst>
          </p:cNvPr>
          <p:cNvPicPr>
            <a:picLocks noChangeAspect="1"/>
          </p:cNvPicPr>
          <p:nvPr/>
        </p:nvPicPr>
        <p:blipFill>
          <a:blip r:embed="rId5"/>
          <a:stretch>
            <a:fillRect/>
          </a:stretch>
        </p:blipFill>
        <p:spPr>
          <a:xfrm>
            <a:off x="2945543" y="1427912"/>
            <a:ext cx="6300914" cy="4928438"/>
          </a:xfrm>
          <a:prstGeom prst="rect">
            <a:avLst/>
          </a:prstGeom>
        </p:spPr>
      </p:pic>
    </p:spTree>
    <p:extLst>
      <p:ext uri="{BB962C8B-B14F-4D97-AF65-F5344CB8AC3E}">
        <p14:creationId xmlns:p14="http://schemas.microsoft.com/office/powerpoint/2010/main" val="4189672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60931" y="197937"/>
            <a:ext cx="8534400" cy="1507067"/>
          </a:xfrm>
        </p:spPr>
        <p:txBody>
          <a:bodyPr/>
          <a:lstStyle/>
          <a:p>
            <a:r>
              <a:rPr lang="en-US" altLang="zh-CN" dirty="0"/>
              <a:t>1.1 </a:t>
            </a:r>
            <a:r>
              <a:rPr lang="zh-CN" altLang="en-US" dirty="0"/>
              <a:t>自然语言与编程语言</a:t>
            </a:r>
            <a:endParaRPr lang="en-US" altLang="zh-CN"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a:xfrm>
            <a:off x="838200" y="1825624"/>
            <a:ext cx="9825681" cy="4080905"/>
          </a:xfrm>
        </p:spPr>
        <p:txBody>
          <a:bodyPr>
            <a:normAutofit/>
          </a:bodyPr>
          <a:lstStyle/>
          <a:p>
            <a:r>
              <a:rPr lang="zh-CN" altLang="en-US" dirty="0">
                <a:latin typeface="SimSun" panose="02010600030101010101" pitchFamily="2" charset="-122"/>
                <a:cs typeface="Times New Roman" panose="02020603050405020304" pitchFamily="18" charset="0"/>
              </a:rPr>
              <a:t>简略性</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暗语</a:t>
            </a:r>
            <a:endParaRPr lang="en-US" altLang="zh-CN" dirty="0">
              <a:latin typeface="SimSun" panose="02010600030101010101" pitchFamily="2" charset="-122"/>
              <a:cs typeface="Times New Roman" panose="02020603050405020304" pitchFamily="18" charset="0"/>
            </a:endParaRPr>
          </a:p>
          <a:p>
            <a:pPr lvl="2"/>
            <a:r>
              <a:rPr lang="zh-CN" altLang="en-US" dirty="0">
                <a:latin typeface="SimSun" panose="02010600030101010101" pitchFamily="2" charset="-122"/>
                <a:cs typeface="Times New Roman" panose="02020603050405020304" pitchFamily="18" charset="0"/>
              </a:rPr>
              <a:t>老地方见</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基本常识（</a:t>
            </a:r>
            <a:r>
              <a:rPr lang="en-US" altLang="zh-CN" dirty="0">
                <a:latin typeface="SimSun" panose="02010600030101010101" pitchFamily="2" charset="-122"/>
                <a:cs typeface="Times New Roman" panose="02020603050405020304" pitchFamily="18" charset="0"/>
              </a:rPr>
              <a:t>common</a:t>
            </a:r>
            <a:r>
              <a:rPr lang="zh-CN" altLang="en-US" dirty="0">
                <a:latin typeface="SimSun" panose="02010600030101010101" pitchFamily="2" charset="-122"/>
                <a:cs typeface="Times New Roman" panose="02020603050405020304" pitchFamily="18" charset="0"/>
              </a:rPr>
              <a:t> </a:t>
            </a:r>
            <a:r>
              <a:rPr lang="en-US" altLang="zh-CN" dirty="0">
                <a:latin typeface="SimSun" panose="02010600030101010101" pitchFamily="2" charset="-122"/>
                <a:cs typeface="Times New Roman" panose="02020603050405020304" pitchFamily="18" charset="0"/>
              </a:rPr>
              <a:t>sense</a:t>
            </a:r>
            <a:r>
              <a:rPr lang="zh-CN" altLang="en-US" dirty="0">
                <a:latin typeface="SimSun" panose="02010600030101010101" pitchFamily="2" charset="-122"/>
                <a:cs typeface="Times New Roman" panose="02020603050405020304" pitchFamily="18" charset="0"/>
              </a:rPr>
              <a:t>）</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简称</a:t>
            </a:r>
            <a:endParaRPr lang="en-US" altLang="zh-CN" dirty="0">
              <a:latin typeface="SimSun" panose="02010600030101010101" pitchFamily="2" charset="-122"/>
              <a:cs typeface="Times New Roman" panose="02020603050405020304" pitchFamily="18" charset="0"/>
            </a:endParaRPr>
          </a:p>
          <a:p>
            <a:pPr lvl="2"/>
            <a:r>
              <a:rPr lang="zh-CN" altLang="en-US" dirty="0">
                <a:latin typeface="SimSun" panose="02010600030101010101" pitchFamily="2" charset="-122"/>
                <a:cs typeface="Times New Roman" panose="02020603050405020304" pitchFamily="18" charset="0"/>
              </a:rPr>
              <a:t>工行</a:t>
            </a:r>
            <a:endParaRPr lang="en-US" altLang="zh-CN" dirty="0">
              <a:latin typeface="SimSun" panose="02010600030101010101" pitchFamily="2" charset="-122"/>
              <a:cs typeface="Times New Roman" panose="02020603050405020304" pitchFamily="18" charset="0"/>
            </a:endParaRPr>
          </a:p>
          <a:p>
            <a:pPr lvl="2"/>
            <a:r>
              <a:rPr lang="zh-CN" altLang="en-US" dirty="0">
                <a:latin typeface="SimSun" panose="02010600030101010101" pitchFamily="2" charset="-122"/>
                <a:cs typeface="Times New Roman" panose="02020603050405020304" pitchFamily="18" charset="0"/>
              </a:rPr>
              <a:t>地税局</a:t>
            </a:r>
            <a:endParaRPr lang="en-US" altLang="zh-CN" dirty="0">
              <a:latin typeface="SimSun" panose="02010600030101010101" pitchFamily="2" charset="-122"/>
              <a:cs typeface="Times New Roman" panose="02020603050405020304" pitchFamily="18" charset="0"/>
            </a:endParaRPr>
          </a:p>
          <a:p>
            <a:endParaRPr lang="en-US" altLang="zh-CN"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5" name="Picture 4">
            <a:extLst>
              <a:ext uri="{FF2B5EF4-FFF2-40B4-BE49-F238E27FC236}">
                <a16:creationId xmlns:a16="http://schemas.microsoft.com/office/drawing/2014/main" id="{1177F387-B5CC-244A-9038-97C034822C0B}"/>
              </a:ext>
            </a:extLst>
          </p:cNvPr>
          <p:cNvPicPr>
            <a:picLocks noChangeAspect="1"/>
          </p:cNvPicPr>
          <p:nvPr/>
        </p:nvPicPr>
        <p:blipFill>
          <a:blip r:embed="rId5"/>
          <a:stretch>
            <a:fillRect/>
          </a:stretch>
        </p:blipFill>
        <p:spPr>
          <a:xfrm>
            <a:off x="6470820" y="1825624"/>
            <a:ext cx="3859427" cy="3859427"/>
          </a:xfrm>
          <a:prstGeom prst="rect">
            <a:avLst/>
          </a:prstGeom>
        </p:spPr>
      </p:pic>
    </p:spTree>
    <p:extLst>
      <p:ext uri="{BB962C8B-B14F-4D97-AF65-F5344CB8AC3E}">
        <p14:creationId xmlns:p14="http://schemas.microsoft.com/office/powerpoint/2010/main" val="873822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787974" y="129340"/>
            <a:ext cx="8534400" cy="1507067"/>
          </a:xfrm>
        </p:spPr>
        <p:txBody>
          <a:bodyPr/>
          <a:lstStyle/>
          <a:p>
            <a:r>
              <a:rPr lang="en-US" altLang="zh-CN" dirty="0"/>
              <a:t>1.2 </a:t>
            </a:r>
            <a:r>
              <a:rPr lang="zh-CN" altLang="en-US" dirty="0"/>
              <a:t>自然语言处理的层次</a:t>
            </a:r>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8" name="Picture">
            <a:extLst>
              <a:ext uri="{FF2B5EF4-FFF2-40B4-BE49-F238E27FC236}">
                <a16:creationId xmlns:a16="http://schemas.microsoft.com/office/drawing/2014/main" id="{3A645E79-28E0-A144-9582-FD5252BC2B92}"/>
              </a:ext>
            </a:extLst>
          </p:cNvPr>
          <p:cNvPicPr/>
          <p:nvPr/>
        </p:nvPicPr>
        <p:blipFill>
          <a:blip r:embed="rId5"/>
          <a:stretch>
            <a:fillRect/>
          </a:stretch>
        </p:blipFill>
        <p:spPr bwMode="auto">
          <a:xfrm>
            <a:off x="1299847" y="1636407"/>
            <a:ext cx="4598773" cy="4830902"/>
          </a:xfrm>
          <a:prstGeom prst="rect">
            <a:avLst/>
          </a:prstGeom>
          <a:noFill/>
          <a:ln w="9525">
            <a:noFill/>
            <a:headEnd/>
            <a:tailEnd/>
          </a:ln>
        </p:spPr>
      </p:pic>
    </p:spTree>
    <p:extLst>
      <p:ext uri="{BB962C8B-B14F-4D97-AF65-F5344CB8AC3E}">
        <p14:creationId xmlns:p14="http://schemas.microsoft.com/office/powerpoint/2010/main" val="2019730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84212" y="379912"/>
            <a:ext cx="8534400" cy="1507067"/>
          </a:xfrm>
        </p:spPr>
        <p:txBody>
          <a:bodyPr/>
          <a:lstStyle/>
          <a:p>
            <a:r>
              <a:rPr lang="en-US" altLang="zh-CN" dirty="0"/>
              <a:t>1.2 </a:t>
            </a:r>
            <a:r>
              <a:rPr lang="zh-CN" altLang="en-US" dirty="0"/>
              <a:t>自然语言处理的层次</a:t>
            </a:r>
          </a:p>
        </p:txBody>
      </p:sp>
      <p:sp>
        <p:nvSpPr>
          <p:cNvPr id="6" name="Content Placeholder 2">
            <a:extLst>
              <a:ext uri="{FF2B5EF4-FFF2-40B4-BE49-F238E27FC236}">
                <a16:creationId xmlns:a16="http://schemas.microsoft.com/office/drawing/2014/main" id="{66E0B02F-A01C-8648-B5E6-188FCC14C2F6}"/>
              </a:ext>
            </a:extLst>
          </p:cNvPr>
          <p:cNvSpPr>
            <a:spLocks noGrp="1"/>
          </p:cNvSpPr>
          <p:nvPr>
            <p:ph idx="1"/>
          </p:nvPr>
        </p:nvSpPr>
        <p:spPr>
          <a:xfrm>
            <a:off x="838200" y="1825624"/>
            <a:ext cx="9825681" cy="4080905"/>
          </a:xfrm>
        </p:spPr>
        <p:txBody>
          <a:bodyPr>
            <a:normAutofit/>
          </a:bodyPr>
          <a:lstStyle/>
          <a:p>
            <a:r>
              <a:rPr lang="zh-CN" altLang="en-US" dirty="0">
                <a:latin typeface="SimSun" panose="02010600030101010101" pitchFamily="2" charset="-122"/>
                <a:cs typeface="Times New Roman" panose="02020603050405020304" pitchFamily="18" charset="0"/>
              </a:rPr>
              <a:t>输入层</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语音</a:t>
            </a:r>
            <a:endParaRPr lang="en-US" altLang="zh-CN" dirty="0">
              <a:latin typeface="SimSun" panose="02010600030101010101" pitchFamily="2" charset="-122"/>
              <a:cs typeface="Times New Roman" panose="02020603050405020304" pitchFamily="18" charset="0"/>
            </a:endParaRPr>
          </a:p>
          <a:p>
            <a:pPr lvl="2"/>
            <a:r>
              <a:rPr lang="zh-CN" altLang="en-US" dirty="0">
                <a:latin typeface="SimSun" panose="02010600030101010101" pitchFamily="2" charset="-122"/>
                <a:cs typeface="Times New Roman" panose="02020603050405020304" pitchFamily="18" charset="0"/>
              </a:rPr>
              <a:t>语音识别</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图像</a:t>
            </a:r>
            <a:endParaRPr lang="en-US" altLang="zh-CN" dirty="0">
              <a:latin typeface="SimSun" panose="02010600030101010101" pitchFamily="2" charset="-122"/>
              <a:cs typeface="Times New Roman" panose="02020603050405020304" pitchFamily="18" charset="0"/>
            </a:endParaRPr>
          </a:p>
          <a:p>
            <a:pPr lvl="2"/>
            <a:r>
              <a:rPr lang="zh-CN" altLang="en-US" dirty="0">
                <a:latin typeface="SimSun" panose="02010600030101010101" pitchFamily="2" charset="-122"/>
                <a:cs typeface="Times New Roman" panose="02020603050405020304" pitchFamily="18" charset="0"/>
              </a:rPr>
              <a:t>光学字符识别</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文本</a:t>
            </a:r>
            <a:endParaRPr lang="en-US" altLang="zh-CN"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3" name="Picture 2">
            <a:extLst>
              <a:ext uri="{FF2B5EF4-FFF2-40B4-BE49-F238E27FC236}">
                <a16:creationId xmlns:a16="http://schemas.microsoft.com/office/drawing/2014/main" id="{BC9B50F2-07C4-194E-A3D1-2B67C88AE629}"/>
              </a:ext>
            </a:extLst>
          </p:cNvPr>
          <p:cNvPicPr>
            <a:picLocks noChangeAspect="1"/>
          </p:cNvPicPr>
          <p:nvPr/>
        </p:nvPicPr>
        <p:blipFill>
          <a:blip r:embed="rId5"/>
          <a:stretch>
            <a:fillRect/>
          </a:stretch>
        </p:blipFill>
        <p:spPr>
          <a:xfrm>
            <a:off x="4813300" y="2152650"/>
            <a:ext cx="2565400" cy="2552700"/>
          </a:xfrm>
          <a:prstGeom prst="rect">
            <a:avLst/>
          </a:prstGeom>
        </p:spPr>
      </p:pic>
      <p:pic>
        <p:nvPicPr>
          <p:cNvPr id="5" name="Picture 4">
            <a:extLst>
              <a:ext uri="{FF2B5EF4-FFF2-40B4-BE49-F238E27FC236}">
                <a16:creationId xmlns:a16="http://schemas.microsoft.com/office/drawing/2014/main" id="{5E347EC3-4291-6B48-B865-EFA4FC1FD2CE}"/>
              </a:ext>
            </a:extLst>
          </p:cNvPr>
          <p:cNvPicPr>
            <a:picLocks noChangeAspect="1"/>
          </p:cNvPicPr>
          <p:nvPr/>
        </p:nvPicPr>
        <p:blipFill>
          <a:blip r:embed="rId6"/>
          <a:stretch>
            <a:fillRect/>
          </a:stretch>
        </p:blipFill>
        <p:spPr>
          <a:xfrm>
            <a:off x="7747000" y="2427245"/>
            <a:ext cx="3606800" cy="2222500"/>
          </a:xfrm>
          <a:prstGeom prst="rect">
            <a:avLst/>
          </a:prstGeom>
        </p:spPr>
      </p:pic>
    </p:spTree>
    <p:extLst>
      <p:ext uri="{BB962C8B-B14F-4D97-AF65-F5344CB8AC3E}">
        <p14:creationId xmlns:p14="http://schemas.microsoft.com/office/powerpoint/2010/main" val="1460620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749063" y="-65919"/>
            <a:ext cx="8534400" cy="1507067"/>
          </a:xfrm>
        </p:spPr>
        <p:txBody>
          <a:bodyPr/>
          <a:lstStyle/>
          <a:p>
            <a:r>
              <a:rPr lang="en-US" altLang="zh-CN" dirty="0"/>
              <a:t>1.2 </a:t>
            </a:r>
            <a:r>
              <a:rPr lang="zh-CN" altLang="en-US" dirty="0"/>
              <a:t>自然语言处理的层次</a:t>
            </a:r>
          </a:p>
        </p:txBody>
      </p:sp>
      <p:sp>
        <p:nvSpPr>
          <p:cNvPr id="6" name="Content Placeholder 2">
            <a:extLst>
              <a:ext uri="{FF2B5EF4-FFF2-40B4-BE49-F238E27FC236}">
                <a16:creationId xmlns:a16="http://schemas.microsoft.com/office/drawing/2014/main" id="{66E0B02F-A01C-8648-B5E6-188FCC14C2F6}"/>
              </a:ext>
            </a:extLst>
          </p:cNvPr>
          <p:cNvSpPr>
            <a:spLocks noGrp="1"/>
          </p:cNvSpPr>
          <p:nvPr>
            <p:ph idx="1"/>
          </p:nvPr>
        </p:nvSpPr>
        <p:spPr>
          <a:xfrm>
            <a:off x="838200" y="1825624"/>
            <a:ext cx="9825681" cy="4080905"/>
          </a:xfrm>
        </p:spPr>
        <p:txBody>
          <a:bodyPr>
            <a:normAutofit/>
          </a:bodyPr>
          <a:lstStyle/>
          <a:p>
            <a:r>
              <a:rPr lang="zh-CN" altLang="en-US" dirty="0">
                <a:latin typeface="SimSun" panose="02010600030101010101" pitchFamily="2" charset="-122"/>
                <a:cs typeface="Times New Roman" panose="02020603050405020304" pitchFamily="18" charset="0"/>
              </a:rPr>
              <a:t>词法分析</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中文分词</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词性标注</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命名实体识别</a:t>
            </a:r>
            <a:endParaRPr lang="en-US" altLang="zh-CN" dirty="0">
              <a:latin typeface="SimSun" panose="02010600030101010101" pitchFamily="2" charset="-122"/>
              <a:cs typeface="Times New Roman" panose="02020603050405020304" pitchFamily="18" charset="0"/>
            </a:endParaRPr>
          </a:p>
          <a:p>
            <a:r>
              <a:rPr lang="zh-CN" altLang="en-US" dirty="0">
                <a:latin typeface="SimSun" panose="02010600030101010101" pitchFamily="2" charset="-122"/>
                <a:cs typeface="Times New Roman" panose="02020603050405020304" pitchFamily="18" charset="0"/>
              </a:rPr>
              <a:t>信息抽取</a:t>
            </a:r>
            <a:endParaRPr lang="en-US" altLang="zh-CN" dirty="0">
              <a:latin typeface="SimSun" panose="02010600030101010101" pitchFamily="2" charset="-122"/>
              <a:cs typeface="Times New Roman" panose="02020603050405020304" pitchFamily="18" charset="0"/>
            </a:endParaRPr>
          </a:p>
          <a:p>
            <a:pPr lvl="1"/>
            <a:r>
              <a:rPr lang="zh-CN" altLang="en-US" dirty="0"/>
              <a:t>提取文本中部分有用的信息</a:t>
            </a:r>
            <a:endParaRPr lang="en-US" altLang="zh-CN" dirty="0"/>
          </a:p>
          <a:p>
            <a:pPr lvl="2"/>
            <a:r>
              <a:rPr lang="zh-CN" altLang="en-US" dirty="0"/>
              <a:t>关键词</a:t>
            </a:r>
            <a:endParaRPr lang="en-US" altLang="zh-CN" dirty="0"/>
          </a:p>
          <a:p>
            <a:pPr lvl="2"/>
            <a:r>
              <a:rPr lang="zh-CN" altLang="en-US" dirty="0"/>
              <a:t>实体抽取</a:t>
            </a:r>
            <a:endParaRPr lang="en-US" altLang="zh-CN" dirty="0"/>
          </a:p>
          <a:p>
            <a:pPr lvl="2"/>
            <a:r>
              <a:rPr lang="zh-CN" altLang="en-US" dirty="0"/>
              <a:t>关系抽取</a:t>
            </a:r>
            <a:endParaRPr lang="en-US" altLang="zh-CN" dirty="0"/>
          </a:p>
          <a:p>
            <a:pPr lvl="1"/>
            <a:r>
              <a:rPr lang="zh-CN" altLang="en-US" dirty="0"/>
              <a:t>发生在词法分析的基础上</a:t>
            </a:r>
            <a:endParaRPr lang="en-US" altLang="zh-CN"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83208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578708" y="367771"/>
            <a:ext cx="8534400" cy="1507067"/>
          </a:xfrm>
        </p:spPr>
        <p:txBody>
          <a:bodyPr/>
          <a:lstStyle/>
          <a:p>
            <a:r>
              <a:rPr lang="en-US" altLang="zh-CN" dirty="0"/>
              <a:t>1.2 </a:t>
            </a:r>
            <a:r>
              <a:rPr lang="zh-CN" altLang="en-US" dirty="0"/>
              <a:t>自然语言处理的层次</a:t>
            </a:r>
          </a:p>
        </p:txBody>
      </p:sp>
      <p:sp>
        <p:nvSpPr>
          <p:cNvPr id="6" name="Content Placeholder 2">
            <a:extLst>
              <a:ext uri="{FF2B5EF4-FFF2-40B4-BE49-F238E27FC236}">
                <a16:creationId xmlns:a16="http://schemas.microsoft.com/office/drawing/2014/main" id="{66E0B02F-A01C-8648-B5E6-188FCC14C2F6}"/>
              </a:ext>
            </a:extLst>
          </p:cNvPr>
          <p:cNvSpPr>
            <a:spLocks noGrp="1"/>
          </p:cNvSpPr>
          <p:nvPr>
            <p:ph idx="1"/>
          </p:nvPr>
        </p:nvSpPr>
        <p:spPr>
          <a:xfrm>
            <a:off x="838200" y="1825624"/>
            <a:ext cx="9825681" cy="4080905"/>
          </a:xfrm>
        </p:spPr>
        <p:txBody>
          <a:bodyPr>
            <a:normAutofit/>
          </a:bodyPr>
          <a:lstStyle/>
          <a:p>
            <a:r>
              <a:rPr lang="zh-CN" altLang="en-US" dirty="0">
                <a:latin typeface="SimSun" panose="02010600030101010101" pitchFamily="2" charset="-122"/>
                <a:cs typeface="Times New Roman" panose="02020603050405020304" pitchFamily="18" charset="0"/>
              </a:rPr>
              <a:t>文档层</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文本分类</a:t>
            </a:r>
            <a:endParaRPr lang="en-US" altLang="zh-CN" dirty="0">
              <a:latin typeface="SimSun" panose="02010600030101010101" pitchFamily="2" charset="-122"/>
              <a:cs typeface="Times New Roman" panose="02020603050405020304" pitchFamily="18" charset="0"/>
            </a:endParaRPr>
          </a:p>
          <a:p>
            <a:pPr lvl="2"/>
            <a:r>
              <a:rPr lang="zh-CN" altLang="en-US" dirty="0"/>
              <a:t>正常邮件</a:t>
            </a:r>
            <a:r>
              <a:rPr lang="en-US" altLang="zh-CN" dirty="0"/>
              <a:t>/</a:t>
            </a:r>
            <a:r>
              <a:rPr lang="zh-CN" altLang="en-US" dirty="0"/>
              <a:t>垃圾邮件</a:t>
            </a:r>
            <a:endParaRPr lang="en-US" altLang="zh-CN" dirty="0"/>
          </a:p>
          <a:p>
            <a:pPr lvl="2"/>
            <a:r>
              <a:rPr lang="zh-CN" altLang="en-US" dirty="0"/>
              <a:t>褒义</a:t>
            </a:r>
            <a:r>
              <a:rPr lang="en-US" altLang="zh-CN" dirty="0"/>
              <a:t>/</a:t>
            </a:r>
            <a:r>
              <a:rPr lang="zh-CN" altLang="en-US" dirty="0"/>
              <a:t>贬义</a:t>
            </a:r>
            <a:endParaRPr lang="en-US" altLang="zh-CN" dirty="0"/>
          </a:p>
          <a:p>
            <a:pPr lvl="1"/>
            <a:r>
              <a:rPr lang="zh-CN" altLang="en-US" dirty="0"/>
              <a:t>文本聚类</a:t>
            </a:r>
            <a:endParaRPr lang="en-US" altLang="zh-CN" dirty="0"/>
          </a:p>
          <a:p>
            <a:pPr lvl="2"/>
            <a:r>
              <a:rPr lang="zh-CN" altLang="en-US" dirty="0"/>
              <a:t>相似文档归档</a:t>
            </a:r>
            <a:endParaRPr lang="en-US" altLang="zh-CN" dirty="0"/>
          </a:p>
          <a:p>
            <a:pPr lvl="2"/>
            <a:r>
              <a:rPr lang="zh-CN" altLang="en-US" dirty="0"/>
              <a:t>搜索结果中的类似结果</a:t>
            </a:r>
            <a:endParaRPr lang="en-US" altLang="zh-CN"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3" name="Picture 2">
            <a:extLst>
              <a:ext uri="{FF2B5EF4-FFF2-40B4-BE49-F238E27FC236}">
                <a16:creationId xmlns:a16="http://schemas.microsoft.com/office/drawing/2014/main" id="{720CBDA8-1F63-2540-A61A-0A1E44E3F1AF}"/>
              </a:ext>
            </a:extLst>
          </p:cNvPr>
          <p:cNvPicPr>
            <a:picLocks noChangeAspect="1"/>
          </p:cNvPicPr>
          <p:nvPr/>
        </p:nvPicPr>
        <p:blipFill>
          <a:blip r:embed="rId5"/>
          <a:stretch>
            <a:fillRect/>
          </a:stretch>
        </p:blipFill>
        <p:spPr>
          <a:xfrm>
            <a:off x="5612027" y="2140509"/>
            <a:ext cx="5311346" cy="3098285"/>
          </a:xfrm>
          <a:prstGeom prst="rect">
            <a:avLst/>
          </a:prstGeom>
        </p:spPr>
      </p:pic>
    </p:spTree>
    <p:extLst>
      <p:ext uri="{BB962C8B-B14F-4D97-AF65-F5344CB8AC3E}">
        <p14:creationId xmlns:p14="http://schemas.microsoft.com/office/powerpoint/2010/main" val="2229467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84313" y="272013"/>
            <a:ext cx="8534400" cy="1507067"/>
          </a:xfrm>
        </p:spPr>
        <p:txBody>
          <a:bodyPr/>
          <a:lstStyle/>
          <a:p>
            <a:r>
              <a:rPr lang="en-US" altLang="zh-CN" dirty="0"/>
              <a:t>1.2 </a:t>
            </a:r>
            <a:r>
              <a:rPr lang="zh-CN" altLang="en-US" dirty="0"/>
              <a:t>自然语言处理的层次</a:t>
            </a:r>
          </a:p>
        </p:txBody>
      </p:sp>
      <p:sp>
        <p:nvSpPr>
          <p:cNvPr id="6" name="Content Placeholder 2">
            <a:extLst>
              <a:ext uri="{FF2B5EF4-FFF2-40B4-BE49-F238E27FC236}">
                <a16:creationId xmlns:a16="http://schemas.microsoft.com/office/drawing/2014/main" id="{66E0B02F-A01C-8648-B5E6-188FCC14C2F6}"/>
              </a:ext>
            </a:extLst>
          </p:cNvPr>
          <p:cNvSpPr>
            <a:spLocks noGrp="1"/>
          </p:cNvSpPr>
          <p:nvPr>
            <p:ph idx="1"/>
          </p:nvPr>
        </p:nvSpPr>
        <p:spPr>
          <a:xfrm>
            <a:off x="838200" y="1825624"/>
            <a:ext cx="9825681" cy="4080905"/>
          </a:xfrm>
        </p:spPr>
        <p:txBody>
          <a:bodyPr>
            <a:normAutofit/>
          </a:bodyPr>
          <a:lstStyle/>
          <a:p>
            <a:r>
              <a:rPr lang="zh-CN" altLang="en-US" dirty="0">
                <a:latin typeface="SimSun" panose="02010600030101010101" pitchFamily="2" charset="-122"/>
                <a:cs typeface="Times New Roman" panose="02020603050405020304" pitchFamily="18" charset="0"/>
              </a:rPr>
              <a:t>句法分析</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下图到底要查询什么？</a:t>
            </a:r>
            <a:endParaRPr lang="en-US" altLang="zh-CN"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8" name="Picture">
            <a:extLst>
              <a:ext uri="{FF2B5EF4-FFF2-40B4-BE49-F238E27FC236}">
                <a16:creationId xmlns:a16="http://schemas.microsoft.com/office/drawing/2014/main" id="{AC99DEB7-5D71-2A42-867E-886776C11799}"/>
              </a:ext>
            </a:extLst>
          </p:cNvPr>
          <p:cNvPicPr/>
          <p:nvPr/>
        </p:nvPicPr>
        <p:blipFill>
          <a:blip r:embed="rId5"/>
          <a:stretch>
            <a:fillRect/>
          </a:stretch>
        </p:blipFill>
        <p:spPr bwMode="auto">
          <a:xfrm>
            <a:off x="442804" y="3125249"/>
            <a:ext cx="11068159" cy="2004127"/>
          </a:xfrm>
          <a:prstGeom prst="rect">
            <a:avLst/>
          </a:prstGeom>
          <a:noFill/>
          <a:ln w="9525">
            <a:noFill/>
            <a:headEnd/>
            <a:tailEnd/>
          </a:ln>
        </p:spPr>
      </p:pic>
    </p:spTree>
    <p:extLst>
      <p:ext uri="{BB962C8B-B14F-4D97-AF65-F5344CB8AC3E}">
        <p14:creationId xmlns:p14="http://schemas.microsoft.com/office/powerpoint/2010/main" val="1210471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84212" y="323320"/>
            <a:ext cx="8534400" cy="1507067"/>
          </a:xfrm>
        </p:spPr>
        <p:txBody>
          <a:bodyPr/>
          <a:lstStyle/>
          <a:p>
            <a:r>
              <a:rPr lang="en-US" altLang="zh-CN" dirty="0"/>
              <a:t>1.2 </a:t>
            </a:r>
            <a:r>
              <a:rPr lang="zh-CN" altLang="en-US" dirty="0"/>
              <a:t>自然语言处理的层次</a:t>
            </a:r>
          </a:p>
        </p:txBody>
      </p:sp>
      <p:sp>
        <p:nvSpPr>
          <p:cNvPr id="6" name="Content Placeholder 2">
            <a:extLst>
              <a:ext uri="{FF2B5EF4-FFF2-40B4-BE49-F238E27FC236}">
                <a16:creationId xmlns:a16="http://schemas.microsoft.com/office/drawing/2014/main" id="{66E0B02F-A01C-8648-B5E6-188FCC14C2F6}"/>
              </a:ext>
            </a:extLst>
          </p:cNvPr>
          <p:cNvSpPr>
            <a:spLocks noGrp="1"/>
          </p:cNvSpPr>
          <p:nvPr>
            <p:ph idx="1"/>
          </p:nvPr>
        </p:nvSpPr>
        <p:spPr>
          <a:xfrm>
            <a:off x="838200" y="1825624"/>
            <a:ext cx="9825681" cy="4080905"/>
          </a:xfrm>
        </p:spPr>
        <p:txBody>
          <a:bodyPr>
            <a:normAutofit/>
          </a:bodyPr>
          <a:lstStyle/>
          <a:p>
            <a:r>
              <a:rPr lang="zh-CN" altLang="en-US" dirty="0">
                <a:latin typeface="SimSun" panose="02010600030101010101" pitchFamily="2" charset="-122"/>
                <a:cs typeface="Times New Roman" panose="02020603050405020304" pitchFamily="18" charset="0"/>
              </a:rPr>
              <a:t>语义分析与</a:t>
            </a:r>
            <a:r>
              <a:rPr lang="zh-CN" altLang="en-US" dirty="0"/>
              <a:t>篇章分析</a:t>
            </a:r>
            <a:endParaRPr lang="en-US" altLang="zh-CN" dirty="0">
              <a:latin typeface="SimSun" panose="02010600030101010101" pitchFamily="2" charset="-122"/>
              <a:cs typeface="Times New Roman" panose="02020603050405020304" pitchFamily="18" charset="0"/>
            </a:endParaRPr>
          </a:p>
          <a:p>
            <a:pPr lvl="1"/>
            <a:r>
              <a:rPr lang="zh-CN" altLang="en-US" dirty="0"/>
              <a:t>词义消歧</a:t>
            </a:r>
            <a:endParaRPr lang="en-US" altLang="zh-CN" dirty="0"/>
          </a:p>
          <a:p>
            <a:pPr lvl="1"/>
            <a:r>
              <a:rPr lang="zh-CN" altLang="en-US" dirty="0"/>
              <a:t>语义角色标注</a:t>
            </a:r>
            <a:endParaRPr lang="en-US" altLang="zh-CN" dirty="0"/>
          </a:p>
          <a:p>
            <a:pPr lvl="1"/>
            <a:r>
              <a:rPr lang="zh-CN" altLang="en-US" dirty="0">
                <a:hlinkClick r:id="rId3"/>
              </a:rPr>
              <a:t>语义依存分析</a:t>
            </a:r>
            <a:endParaRPr lang="en-US" altLang="zh-CN" dirty="0"/>
          </a:p>
          <a:p>
            <a:pPr lvl="1"/>
            <a:r>
              <a:rPr lang="zh-CN" altLang="en-US" dirty="0"/>
              <a:t>指代消解等</a:t>
            </a:r>
            <a:endParaRPr lang="en-US" altLang="zh-CN" dirty="0"/>
          </a:p>
          <a:p>
            <a:pPr lvl="1"/>
            <a:endParaRPr lang="en-US" altLang="zh-CN"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pic>
        <p:nvPicPr>
          <p:cNvPr id="3" name="Picture 2">
            <a:extLst>
              <a:ext uri="{FF2B5EF4-FFF2-40B4-BE49-F238E27FC236}">
                <a16:creationId xmlns:a16="http://schemas.microsoft.com/office/drawing/2014/main" id="{516F6C0A-C011-4B43-A753-ECD53FDC2035}"/>
              </a:ext>
            </a:extLst>
          </p:cNvPr>
          <p:cNvPicPr>
            <a:picLocks noChangeAspect="1"/>
          </p:cNvPicPr>
          <p:nvPr/>
        </p:nvPicPr>
        <p:blipFill>
          <a:blip r:embed="rId6"/>
          <a:stretch>
            <a:fillRect/>
          </a:stretch>
        </p:blipFill>
        <p:spPr>
          <a:xfrm>
            <a:off x="5404022" y="3738607"/>
            <a:ext cx="5827206" cy="1672624"/>
          </a:xfrm>
          <a:prstGeom prst="rect">
            <a:avLst/>
          </a:prstGeom>
        </p:spPr>
      </p:pic>
      <p:pic>
        <p:nvPicPr>
          <p:cNvPr id="5" name="Picture 4">
            <a:extLst>
              <a:ext uri="{FF2B5EF4-FFF2-40B4-BE49-F238E27FC236}">
                <a16:creationId xmlns:a16="http://schemas.microsoft.com/office/drawing/2014/main" id="{598B3F8E-8750-E745-B27D-394512437E61}"/>
              </a:ext>
            </a:extLst>
          </p:cNvPr>
          <p:cNvPicPr>
            <a:picLocks noChangeAspect="1"/>
          </p:cNvPicPr>
          <p:nvPr/>
        </p:nvPicPr>
        <p:blipFill>
          <a:blip r:embed="rId7"/>
          <a:stretch>
            <a:fillRect/>
          </a:stretch>
        </p:blipFill>
        <p:spPr>
          <a:xfrm>
            <a:off x="4793220" y="1963223"/>
            <a:ext cx="6987844" cy="1325563"/>
          </a:xfrm>
          <a:prstGeom prst="rect">
            <a:avLst/>
          </a:prstGeom>
        </p:spPr>
      </p:pic>
    </p:spTree>
    <p:extLst>
      <p:ext uri="{BB962C8B-B14F-4D97-AF65-F5344CB8AC3E}">
        <p14:creationId xmlns:p14="http://schemas.microsoft.com/office/powerpoint/2010/main" val="623675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25927" y="-22878"/>
            <a:ext cx="8534400" cy="1507067"/>
          </a:xfrm>
        </p:spPr>
        <p:txBody>
          <a:bodyPr/>
          <a:lstStyle/>
          <a:p>
            <a:r>
              <a:rPr lang="en-US" altLang="zh-CN" dirty="0"/>
              <a:t>1.2 </a:t>
            </a:r>
            <a:r>
              <a:rPr lang="zh-CN" altLang="en-US" dirty="0"/>
              <a:t>自然语言处理的层次</a:t>
            </a:r>
          </a:p>
        </p:txBody>
      </p:sp>
      <p:sp>
        <p:nvSpPr>
          <p:cNvPr id="6" name="Content Placeholder 2">
            <a:extLst>
              <a:ext uri="{FF2B5EF4-FFF2-40B4-BE49-F238E27FC236}">
                <a16:creationId xmlns:a16="http://schemas.microsoft.com/office/drawing/2014/main" id="{66E0B02F-A01C-8648-B5E6-188FCC14C2F6}"/>
              </a:ext>
            </a:extLst>
          </p:cNvPr>
          <p:cNvSpPr>
            <a:spLocks noGrp="1"/>
          </p:cNvSpPr>
          <p:nvPr>
            <p:ph idx="1"/>
          </p:nvPr>
        </p:nvSpPr>
        <p:spPr>
          <a:xfrm>
            <a:off x="652537" y="800645"/>
            <a:ext cx="9825681" cy="2688010"/>
          </a:xfrm>
        </p:spPr>
        <p:txBody>
          <a:bodyPr>
            <a:normAutofit/>
          </a:bodyPr>
          <a:lstStyle/>
          <a:p>
            <a:r>
              <a:rPr lang="zh-CN" altLang="en-US" dirty="0">
                <a:latin typeface="SimSun" panose="02010600030101010101" pitchFamily="2" charset="-122"/>
                <a:cs typeface="Times New Roman" panose="02020603050405020304" pitchFamily="18" charset="0"/>
              </a:rPr>
              <a:t>其他高级任务</a:t>
            </a:r>
            <a:endParaRPr lang="en-US" altLang="zh-CN" dirty="0"/>
          </a:p>
          <a:p>
            <a:pPr lvl="1"/>
            <a:r>
              <a:rPr lang="zh-CN" altLang="en-US" dirty="0"/>
              <a:t>自动问答</a:t>
            </a:r>
            <a:endParaRPr lang="en-US" altLang="zh-CN" dirty="0"/>
          </a:p>
          <a:p>
            <a:pPr lvl="1"/>
            <a:r>
              <a:rPr lang="zh-CN" altLang="en-US" dirty="0"/>
              <a:t>自动摘要</a:t>
            </a:r>
            <a:endParaRPr lang="en-US" altLang="zh-CN" dirty="0"/>
          </a:p>
          <a:p>
            <a:pPr lvl="1"/>
            <a:r>
              <a:rPr lang="zh-CN" altLang="en-US" dirty="0"/>
              <a:t>机器翻译</a:t>
            </a:r>
            <a:endParaRPr lang="en-US" altLang="zh-CN" dirty="0"/>
          </a:p>
          <a:p>
            <a:pPr lvl="1"/>
            <a:r>
              <a:rPr lang="en-US" altLang="zh-CN" dirty="0"/>
              <a:t>……</a:t>
            </a:r>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8" name="Picture 7">
            <a:extLst>
              <a:ext uri="{FF2B5EF4-FFF2-40B4-BE49-F238E27FC236}">
                <a16:creationId xmlns:a16="http://schemas.microsoft.com/office/drawing/2014/main" id="{049E6329-9079-A542-A9CA-511A3A9FEADB}"/>
              </a:ext>
            </a:extLst>
          </p:cNvPr>
          <p:cNvPicPr>
            <a:picLocks noChangeAspect="1"/>
          </p:cNvPicPr>
          <p:nvPr/>
        </p:nvPicPr>
        <p:blipFill>
          <a:blip r:embed="rId5"/>
          <a:stretch>
            <a:fillRect/>
          </a:stretch>
        </p:blipFill>
        <p:spPr>
          <a:xfrm>
            <a:off x="198664" y="3051545"/>
            <a:ext cx="8775700" cy="3733800"/>
          </a:xfrm>
          <a:prstGeom prst="rect">
            <a:avLst/>
          </a:prstGeom>
        </p:spPr>
      </p:pic>
      <p:pic>
        <p:nvPicPr>
          <p:cNvPr id="9" name="Picture 8">
            <a:extLst>
              <a:ext uri="{FF2B5EF4-FFF2-40B4-BE49-F238E27FC236}">
                <a16:creationId xmlns:a16="http://schemas.microsoft.com/office/drawing/2014/main" id="{A99287E5-7211-5F41-9D2F-E161B163A06D}"/>
              </a:ext>
            </a:extLst>
          </p:cNvPr>
          <p:cNvPicPr>
            <a:picLocks noChangeAspect="1"/>
          </p:cNvPicPr>
          <p:nvPr/>
        </p:nvPicPr>
        <p:blipFill>
          <a:blip r:embed="rId6"/>
          <a:srcRect/>
          <a:stretch/>
        </p:blipFill>
        <p:spPr>
          <a:xfrm>
            <a:off x="8371300" y="-22878"/>
            <a:ext cx="3742728" cy="6858000"/>
          </a:xfrm>
          <a:prstGeom prst="rect">
            <a:avLst/>
          </a:prstGeom>
        </p:spPr>
      </p:pic>
    </p:spTree>
    <p:extLst>
      <p:ext uri="{BB962C8B-B14F-4D97-AF65-F5344CB8AC3E}">
        <p14:creationId xmlns:p14="http://schemas.microsoft.com/office/powerpoint/2010/main" val="98067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84212" y="346254"/>
            <a:ext cx="8534400" cy="1507067"/>
          </a:xfrm>
        </p:spPr>
        <p:txBody>
          <a:bodyPr/>
          <a:lstStyle/>
          <a:p>
            <a:r>
              <a:rPr lang="en-US" altLang="zh-CN" dirty="0"/>
              <a:t>1.3 </a:t>
            </a:r>
            <a:r>
              <a:rPr lang="zh-CN" altLang="en-US" dirty="0"/>
              <a:t>自然语言处理的流派</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11" name="Picture 10">
            <a:hlinkClick r:id="rId5"/>
            <a:extLst>
              <a:ext uri="{FF2B5EF4-FFF2-40B4-BE49-F238E27FC236}">
                <a16:creationId xmlns:a16="http://schemas.microsoft.com/office/drawing/2014/main" id="{831EB26B-B1CD-3144-911D-6366675542C4}"/>
              </a:ext>
            </a:extLst>
          </p:cNvPr>
          <p:cNvPicPr>
            <a:picLocks noChangeAspect="1"/>
          </p:cNvPicPr>
          <p:nvPr/>
        </p:nvPicPr>
        <p:blipFill>
          <a:blip r:embed="rId6"/>
          <a:stretch>
            <a:fillRect/>
          </a:stretch>
        </p:blipFill>
        <p:spPr>
          <a:xfrm>
            <a:off x="2797430" y="1986347"/>
            <a:ext cx="6597139" cy="3351772"/>
          </a:xfrm>
          <a:prstGeom prst="rect">
            <a:avLst/>
          </a:prstGeom>
        </p:spPr>
      </p:pic>
      <p:sp>
        <p:nvSpPr>
          <p:cNvPr id="12" name="Rectangle 11">
            <a:extLst>
              <a:ext uri="{FF2B5EF4-FFF2-40B4-BE49-F238E27FC236}">
                <a16:creationId xmlns:a16="http://schemas.microsoft.com/office/drawing/2014/main" id="{D693A595-BACA-404D-969B-4D6D3FFA5FEB}"/>
              </a:ext>
            </a:extLst>
          </p:cNvPr>
          <p:cNvSpPr/>
          <p:nvPr/>
        </p:nvSpPr>
        <p:spPr>
          <a:xfrm>
            <a:off x="2269524" y="5449112"/>
            <a:ext cx="8147222" cy="369332"/>
          </a:xfrm>
          <a:prstGeom prst="rect">
            <a:avLst/>
          </a:prstGeom>
        </p:spPr>
        <p:txBody>
          <a:bodyPr wrap="square">
            <a:spAutoFit/>
          </a:bodyPr>
          <a:lstStyle/>
          <a:p>
            <a:endParaRPr lang="en-US" dirty="0"/>
          </a:p>
        </p:txBody>
      </p:sp>
    </p:spTree>
    <p:extLst>
      <p:ext uri="{BB962C8B-B14F-4D97-AF65-F5344CB8AC3E}">
        <p14:creationId xmlns:p14="http://schemas.microsoft.com/office/powerpoint/2010/main" val="401455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1086289" y="234003"/>
            <a:ext cx="8534400" cy="1507067"/>
          </a:xfrm>
        </p:spPr>
        <p:txBody>
          <a:bodyPr/>
          <a:lstStyle/>
          <a:p>
            <a:r>
              <a:rPr lang="zh-CN" altLang="en-US" dirty="0"/>
              <a:t>第一章 新手上路</a:t>
            </a:r>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a:xfrm>
            <a:off x="1086289" y="1621366"/>
            <a:ext cx="8534400" cy="3615267"/>
          </a:xfrm>
        </p:spPr>
        <p:txBody>
          <a:bodyPr>
            <a:normAutofit/>
          </a:bodyPr>
          <a:lstStyle/>
          <a:p>
            <a:r>
              <a:rPr lang="en-US" altLang="zh-CN" sz="2800" b="1" dirty="0"/>
              <a:t>1.1 </a:t>
            </a:r>
            <a:r>
              <a:rPr lang="zh-CN" altLang="en-US" sz="2800" b="1" dirty="0"/>
              <a:t>自然语言与编程语言</a:t>
            </a:r>
            <a:endParaRPr lang="en-US" altLang="zh-CN" sz="2800" b="1" dirty="0"/>
          </a:p>
          <a:p>
            <a:r>
              <a:rPr lang="en-US" altLang="zh-CN" sz="2800" b="1" dirty="0"/>
              <a:t>1.2 </a:t>
            </a:r>
            <a:r>
              <a:rPr lang="zh-CN" altLang="en-US" sz="2800" b="1" dirty="0"/>
              <a:t>自然语言处理的层次</a:t>
            </a:r>
            <a:endParaRPr lang="en-US" altLang="zh-CN" sz="2800" b="1" dirty="0"/>
          </a:p>
          <a:p>
            <a:r>
              <a:rPr lang="en-US" altLang="zh-CN" sz="2800" b="1" dirty="0"/>
              <a:t>1.3 </a:t>
            </a:r>
            <a:r>
              <a:rPr lang="zh-CN" altLang="en-US" sz="2800" b="1" dirty="0"/>
              <a:t>自然语言处理的流派</a:t>
            </a:r>
            <a:endParaRPr lang="en-US" altLang="zh-CN" sz="2800" b="1" dirty="0"/>
          </a:p>
          <a:p>
            <a:r>
              <a:rPr lang="en-US" altLang="zh-CN" sz="2800" b="1" dirty="0"/>
              <a:t>1.4 </a:t>
            </a:r>
            <a:r>
              <a:rPr lang="zh-CN" altLang="en-US" sz="2800" b="1" dirty="0"/>
              <a:t>机器学习</a:t>
            </a:r>
            <a:endParaRPr lang="en-US" altLang="zh-CN" sz="2800" b="1" dirty="0"/>
          </a:p>
          <a:p>
            <a:r>
              <a:rPr lang="en-US" altLang="zh-CN" sz="2800" b="1" dirty="0"/>
              <a:t>1.5 </a:t>
            </a:r>
            <a:r>
              <a:rPr lang="zh-CN" altLang="en-US" sz="2800" b="1" dirty="0"/>
              <a:t>语料库</a:t>
            </a:r>
            <a:endParaRPr lang="en-US" altLang="zh-CN" sz="2800" b="1" dirty="0"/>
          </a:p>
          <a:p>
            <a:r>
              <a:rPr lang="en-US" altLang="zh-CN" sz="2800" b="1" dirty="0"/>
              <a:t>1.6 </a:t>
            </a:r>
            <a:r>
              <a:rPr lang="zh-CN" altLang="en-US" sz="2800" b="1" dirty="0"/>
              <a:t>开源工具</a:t>
            </a:r>
          </a:p>
        </p:txBody>
      </p:sp>
    </p:spTree>
    <p:extLst>
      <p:ext uri="{BB962C8B-B14F-4D97-AF65-F5344CB8AC3E}">
        <p14:creationId xmlns:p14="http://schemas.microsoft.com/office/powerpoint/2010/main" val="3147928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781489" y="326798"/>
            <a:ext cx="8534400" cy="1507067"/>
          </a:xfrm>
        </p:spPr>
        <p:txBody>
          <a:bodyPr/>
          <a:lstStyle/>
          <a:p>
            <a:r>
              <a:rPr lang="en-US" altLang="zh-CN" dirty="0"/>
              <a:t>1.3.1 </a:t>
            </a:r>
            <a:r>
              <a:rPr lang="zh-CN" altLang="en-US" dirty="0"/>
              <a:t>基于规则的专家系统</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graphicFrame>
        <p:nvGraphicFramePr>
          <p:cNvPr id="10" name="Table 9">
            <a:extLst>
              <a:ext uri="{FF2B5EF4-FFF2-40B4-BE49-F238E27FC236}">
                <a16:creationId xmlns:a16="http://schemas.microsoft.com/office/drawing/2014/main" id="{DD3647FF-2F79-544A-96AC-698459A4FCBC}"/>
              </a:ext>
            </a:extLst>
          </p:cNvPr>
          <p:cNvGraphicFramePr>
            <a:graphicFrameLocks noGrp="1"/>
          </p:cNvGraphicFramePr>
          <p:nvPr/>
        </p:nvGraphicFramePr>
        <p:xfrm>
          <a:off x="838200" y="1816443"/>
          <a:ext cx="10270525" cy="2903840"/>
        </p:xfrm>
        <a:graphic>
          <a:graphicData uri="http://schemas.openxmlformats.org/drawingml/2006/table">
            <a:tbl>
              <a:tblPr firstRow="1" firstCol="1" lastRow="1" lastCol="1"/>
              <a:tblGrid>
                <a:gridCol w="2054105">
                  <a:extLst>
                    <a:ext uri="{9D8B030D-6E8A-4147-A177-3AD203B41FA5}">
                      <a16:colId xmlns:a16="http://schemas.microsoft.com/office/drawing/2014/main" val="1963256449"/>
                    </a:ext>
                  </a:extLst>
                </a:gridCol>
                <a:gridCol w="2054105">
                  <a:extLst>
                    <a:ext uri="{9D8B030D-6E8A-4147-A177-3AD203B41FA5}">
                      <a16:colId xmlns:a16="http://schemas.microsoft.com/office/drawing/2014/main" val="3201070534"/>
                    </a:ext>
                  </a:extLst>
                </a:gridCol>
                <a:gridCol w="2054105">
                  <a:extLst>
                    <a:ext uri="{9D8B030D-6E8A-4147-A177-3AD203B41FA5}">
                      <a16:colId xmlns:a16="http://schemas.microsoft.com/office/drawing/2014/main" val="2668390243"/>
                    </a:ext>
                  </a:extLst>
                </a:gridCol>
                <a:gridCol w="2054105">
                  <a:extLst>
                    <a:ext uri="{9D8B030D-6E8A-4147-A177-3AD203B41FA5}">
                      <a16:colId xmlns:a16="http://schemas.microsoft.com/office/drawing/2014/main" val="1881868834"/>
                    </a:ext>
                  </a:extLst>
                </a:gridCol>
                <a:gridCol w="2054105">
                  <a:extLst>
                    <a:ext uri="{9D8B030D-6E8A-4147-A177-3AD203B41FA5}">
                      <a16:colId xmlns:a16="http://schemas.microsoft.com/office/drawing/2014/main" val="3088562558"/>
                    </a:ext>
                  </a:extLst>
                </a:gridCol>
              </a:tblGrid>
              <a:tr h="725960">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编号</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如果后缀为</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并且</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则将后缀替换为</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例子</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8607711"/>
                  </a:ext>
                </a:extLst>
              </a:tr>
              <a:tr h="725960">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1</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eed</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辅音</a:t>
                      </a:r>
                      <a:r>
                        <a:rPr lang="en-US" sz="1800">
                          <a:effectLst/>
                          <a:latin typeface="Cambria" panose="02040503050406030204" pitchFamily="18" charset="0"/>
                          <a:ea typeface="SimSun" panose="02010600030101010101" pitchFamily="2" charset="-122"/>
                          <a:cs typeface="Times New Roman" panose="02020603050405020304" pitchFamily="18" charset="0"/>
                        </a:rPr>
                        <a:t>+</a:t>
                      </a:r>
                      <a:r>
                        <a:rPr lang="en-US" sz="1800">
                          <a:effectLst/>
                          <a:latin typeface="SimSun" panose="02010600030101010101" pitchFamily="2" charset="-122"/>
                          <a:ea typeface="SimSun" panose="02010600030101010101" pitchFamily="2" charset="-122"/>
                          <a:cs typeface="Times New Roman" panose="02020603050405020304" pitchFamily="18" charset="0"/>
                        </a:rPr>
                        <a:t>元音同时出现</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ee</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feed-&gt;feed agreed-&gt;agree</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545513799"/>
                  </a:ext>
                </a:extLst>
              </a:tr>
              <a:tr h="725960">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2</a:t>
                      </a:r>
                    </a:p>
                  </a:txBody>
                  <a:tcPr marL="68580" marR="68580" marT="0" marB="0">
                    <a:lnL>
                      <a:noFill/>
                    </a:lnL>
                    <a:lnR>
                      <a:noFill/>
                    </a:lnR>
                    <a:lnT>
                      <a:noFill/>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ed</a:t>
                      </a:r>
                    </a:p>
                  </a:txBody>
                  <a:tcPr marL="68580" marR="68580" marT="0" marB="0">
                    <a:lnL>
                      <a:noFill/>
                    </a:lnL>
                    <a:lnR>
                      <a:noFill/>
                    </a:lnR>
                    <a:lnT>
                      <a:noFill/>
                    </a:lnT>
                    <a:lnB>
                      <a:noFill/>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含有辅音</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空白</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plastered-&gt;plaster bled-&gt;bled</a:t>
                      </a:r>
                    </a:p>
                  </a:txBody>
                  <a:tcPr marL="68580" marR="68580" marT="0" marB="0">
                    <a:lnL>
                      <a:noFill/>
                    </a:lnL>
                    <a:lnR>
                      <a:noFill/>
                    </a:lnR>
                    <a:lnT>
                      <a:noFill/>
                    </a:lnT>
                    <a:lnB>
                      <a:noFill/>
                    </a:lnB>
                  </a:tcPr>
                </a:tc>
                <a:extLst>
                  <a:ext uri="{0D108BD9-81ED-4DB2-BD59-A6C34878D82A}">
                    <a16:rowId xmlns:a16="http://schemas.microsoft.com/office/drawing/2014/main" val="3266689826"/>
                  </a:ext>
                </a:extLst>
              </a:tr>
              <a:tr h="725960">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3</a:t>
                      </a:r>
                    </a:p>
                  </a:txBody>
                  <a:tcPr marL="68580" marR="68580" marT="0" marB="0">
                    <a:lnL>
                      <a:noFill/>
                    </a:lnL>
                    <a:lnR>
                      <a:noFill/>
                    </a:lnR>
                    <a:lnT>
                      <a:noFill/>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ing</a:t>
                      </a:r>
                    </a:p>
                  </a:txBody>
                  <a:tcPr marL="68580" marR="68580" marT="0" marB="0">
                    <a:lnL>
                      <a:noFill/>
                    </a:lnL>
                    <a:lnR>
                      <a:noFill/>
                    </a:lnR>
                    <a:lnT>
                      <a:noFill/>
                    </a:lnT>
                    <a:lnB>
                      <a:noFill/>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含有辅音</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空白</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800" dirty="0">
                          <a:effectLst/>
                          <a:latin typeface="Cambria" panose="02040503050406030204" pitchFamily="18" charset="0"/>
                          <a:ea typeface="SimSun" panose="02010600030101010101" pitchFamily="2" charset="-122"/>
                          <a:cs typeface="Times New Roman" panose="02020603050405020304" pitchFamily="18" charset="0"/>
                        </a:rPr>
                        <a:t>eating-&gt;eat sing-&gt;sing</a:t>
                      </a:r>
                    </a:p>
                  </a:txBody>
                  <a:tcPr marL="68580" marR="68580" marT="0" marB="0">
                    <a:lnL>
                      <a:noFill/>
                    </a:lnL>
                    <a:lnR>
                      <a:noFill/>
                    </a:lnR>
                    <a:lnT>
                      <a:noFill/>
                    </a:lnT>
                    <a:lnB>
                      <a:noFill/>
                    </a:lnB>
                  </a:tcPr>
                </a:tc>
                <a:extLst>
                  <a:ext uri="{0D108BD9-81ED-4DB2-BD59-A6C34878D82A}">
                    <a16:rowId xmlns:a16="http://schemas.microsoft.com/office/drawing/2014/main" val="340385532"/>
                  </a:ext>
                </a:extLst>
              </a:tr>
            </a:tbl>
          </a:graphicData>
        </a:graphic>
      </p:graphicFrame>
      <p:sp>
        <p:nvSpPr>
          <p:cNvPr id="13" name="Rectangle 12">
            <a:extLst>
              <a:ext uri="{FF2B5EF4-FFF2-40B4-BE49-F238E27FC236}">
                <a16:creationId xmlns:a16="http://schemas.microsoft.com/office/drawing/2014/main" id="{38C57175-9C8F-9847-9629-353CD755CF3D}"/>
              </a:ext>
            </a:extLst>
          </p:cNvPr>
          <p:cNvSpPr/>
          <p:nvPr/>
        </p:nvSpPr>
        <p:spPr>
          <a:xfrm>
            <a:off x="4313300" y="4846038"/>
            <a:ext cx="3565400" cy="369332"/>
          </a:xfrm>
          <a:prstGeom prst="rect">
            <a:avLst/>
          </a:prstGeom>
        </p:spPr>
        <p:txBody>
          <a:bodyPr wrap="none">
            <a:spAutoFit/>
          </a:bodyPr>
          <a:lstStyle/>
          <a:p>
            <a:pPr>
              <a:spcBef>
                <a:spcPts val="900"/>
              </a:spcBef>
              <a:spcAft>
                <a:spcPts val="900"/>
              </a:spcAft>
            </a:pPr>
            <a:r>
              <a:rPr lang="en-US" b="1" dirty="0">
                <a:latin typeface="SimSun" panose="02010600030101010101" pitchFamily="2" charset="-122"/>
                <a:ea typeface="SimSun" panose="02010600030101010101" pitchFamily="2" charset="-122"/>
                <a:cs typeface="Times New Roman" panose="02020603050405020304" pitchFamily="18" charset="0"/>
              </a:rPr>
              <a:t>表</a:t>
            </a:r>
            <a:r>
              <a:rPr lang="en-US" b="1" dirty="0">
                <a:latin typeface="Cambria" panose="02040503050406030204" pitchFamily="18" charset="0"/>
                <a:ea typeface="SimSun" panose="02010600030101010101" pitchFamily="2" charset="-122"/>
                <a:cs typeface="Times New Roman" panose="02020603050405020304" pitchFamily="18" charset="0"/>
              </a:rPr>
              <a:t>1-1 </a:t>
            </a:r>
            <a:r>
              <a:rPr lang="en-US" b="1" dirty="0" err="1">
                <a:latin typeface="SimSun" panose="02010600030101010101" pitchFamily="2" charset="-122"/>
                <a:ea typeface="SimSun" panose="02010600030101010101" pitchFamily="2" charset="-122"/>
                <a:cs typeface="Times New Roman" panose="02020603050405020304" pitchFamily="18" charset="0"/>
              </a:rPr>
              <a:t>波特词干算法规则集</a:t>
            </a:r>
            <a:r>
              <a:rPr lang="en-US" b="1" dirty="0">
                <a:latin typeface="Cambria" panose="02040503050406030204" pitchFamily="18" charset="0"/>
                <a:ea typeface="SimSun" panose="02010600030101010101" pitchFamily="2" charset="-122"/>
                <a:cs typeface="Times New Roman" panose="02020603050405020304" pitchFamily="18" charset="0"/>
              </a:rPr>
              <a:t>(</a:t>
            </a:r>
            <a:r>
              <a:rPr lang="en-US" b="1" dirty="0" err="1">
                <a:latin typeface="SimSun" panose="02010600030101010101" pitchFamily="2" charset="-122"/>
                <a:ea typeface="SimSun" panose="02010600030101010101" pitchFamily="2" charset="-122"/>
                <a:cs typeface="Times New Roman" panose="02020603050405020304" pitchFamily="18" charset="0"/>
              </a:rPr>
              <a:t>部分</a:t>
            </a:r>
            <a:r>
              <a:rPr lang="en-US" b="1" dirty="0">
                <a:latin typeface="Cambria" panose="02040503050406030204" pitchFamily="18" charset="0"/>
                <a:ea typeface="SimSun" panose="02010600030101010101" pitchFamily="2" charset="-122"/>
                <a:cs typeface="Times New Roman" panose="02020603050405020304" pitchFamily="18" charset="0"/>
              </a:rPr>
              <a:t>)</a:t>
            </a:r>
            <a:endParaRPr lang="en-US" dirty="0">
              <a:latin typeface="Cambria" panose="020405030504060302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76394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466194"/>
            <a:ext cx="8534400" cy="1507067"/>
          </a:xfrm>
        </p:spPr>
        <p:txBody>
          <a:bodyPr/>
          <a:lstStyle/>
          <a:p>
            <a:r>
              <a:rPr lang="en-US" altLang="zh-CN" dirty="0"/>
              <a:t>1.3.2 </a:t>
            </a:r>
            <a:r>
              <a:rPr lang="zh-CN" altLang="en-US" dirty="0"/>
              <a:t>基于统计的学习方法</a:t>
            </a:r>
          </a:p>
        </p:txBody>
      </p:sp>
      <p:sp>
        <p:nvSpPr>
          <p:cNvPr id="8" name="Content Placeholder 2">
            <a:extLst>
              <a:ext uri="{FF2B5EF4-FFF2-40B4-BE49-F238E27FC236}">
                <a16:creationId xmlns:a16="http://schemas.microsoft.com/office/drawing/2014/main" id="{1554FDA6-D7F8-1840-83FF-2F55A1D6EA4B}"/>
              </a:ext>
            </a:extLst>
          </p:cNvPr>
          <p:cNvSpPr>
            <a:spLocks noGrp="1"/>
          </p:cNvSpPr>
          <p:nvPr>
            <p:ph idx="1"/>
          </p:nvPr>
        </p:nvSpPr>
        <p:spPr>
          <a:xfrm>
            <a:off x="838200" y="1825624"/>
            <a:ext cx="9825681" cy="4080905"/>
          </a:xfrm>
        </p:spPr>
        <p:txBody>
          <a:bodyPr>
            <a:normAutofit/>
          </a:bodyPr>
          <a:lstStyle/>
          <a:p>
            <a:r>
              <a:rPr lang="zh-CN" altLang="en-US" dirty="0">
                <a:latin typeface="SimSun" panose="02010600030101010101" pitchFamily="2" charset="-122"/>
                <a:cs typeface="Times New Roman" panose="02020603050405020304" pitchFamily="18" charset="0"/>
              </a:rPr>
              <a:t>以举例子的方式让机器自动学习语言规律 </a:t>
            </a:r>
            <a:endParaRPr lang="en-US" altLang="zh-CN"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3" name="Picture 2">
            <a:hlinkClick r:id="rId5"/>
            <a:extLst>
              <a:ext uri="{FF2B5EF4-FFF2-40B4-BE49-F238E27FC236}">
                <a16:creationId xmlns:a16="http://schemas.microsoft.com/office/drawing/2014/main" id="{473457CC-F3D2-094C-91B5-A88D8500AEA8}"/>
              </a:ext>
            </a:extLst>
          </p:cNvPr>
          <p:cNvPicPr>
            <a:picLocks noChangeAspect="1"/>
          </p:cNvPicPr>
          <p:nvPr/>
        </p:nvPicPr>
        <p:blipFill>
          <a:blip r:embed="rId6"/>
          <a:stretch>
            <a:fillRect/>
          </a:stretch>
        </p:blipFill>
        <p:spPr>
          <a:xfrm>
            <a:off x="6313521" y="2312193"/>
            <a:ext cx="5156200" cy="3886200"/>
          </a:xfrm>
          <a:prstGeom prst="rect">
            <a:avLst/>
          </a:prstGeom>
        </p:spPr>
      </p:pic>
    </p:spTree>
    <p:extLst>
      <p:ext uri="{BB962C8B-B14F-4D97-AF65-F5344CB8AC3E}">
        <p14:creationId xmlns:p14="http://schemas.microsoft.com/office/powerpoint/2010/main" val="3942905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32331" y="320675"/>
            <a:ext cx="8534400" cy="1507067"/>
          </a:xfrm>
        </p:spPr>
        <p:txBody>
          <a:bodyPr/>
          <a:lstStyle/>
          <a:p>
            <a:r>
              <a:rPr lang="en-US" altLang="zh-CN" dirty="0"/>
              <a:t>1.3.3 </a:t>
            </a:r>
            <a:r>
              <a:rPr lang="zh-CN" altLang="en-US" dirty="0"/>
              <a:t>历史</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10" name="Picture">
            <a:extLst>
              <a:ext uri="{FF2B5EF4-FFF2-40B4-BE49-F238E27FC236}">
                <a16:creationId xmlns:a16="http://schemas.microsoft.com/office/drawing/2014/main" id="{5C229134-271C-8442-AA46-D596F116FD68}"/>
              </a:ext>
            </a:extLst>
          </p:cNvPr>
          <p:cNvPicPr/>
          <p:nvPr/>
        </p:nvPicPr>
        <p:blipFill>
          <a:blip r:embed="rId5"/>
          <a:stretch>
            <a:fillRect/>
          </a:stretch>
        </p:blipFill>
        <p:spPr bwMode="auto">
          <a:xfrm>
            <a:off x="418646" y="3295122"/>
            <a:ext cx="12022675" cy="1595867"/>
          </a:xfrm>
          <a:prstGeom prst="rect">
            <a:avLst/>
          </a:prstGeom>
          <a:noFill/>
          <a:ln w="9525">
            <a:noFill/>
            <a:headEnd/>
            <a:tailEnd/>
          </a:ln>
        </p:spPr>
      </p:pic>
    </p:spTree>
    <p:extLst>
      <p:ext uri="{BB962C8B-B14F-4D97-AF65-F5344CB8AC3E}">
        <p14:creationId xmlns:p14="http://schemas.microsoft.com/office/powerpoint/2010/main" val="3723160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496144" y="320675"/>
            <a:ext cx="8534400" cy="1507067"/>
          </a:xfrm>
        </p:spPr>
        <p:txBody>
          <a:bodyPr/>
          <a:lstStyle/>
          <a:p>
            <a:r>
              <a:rPr lang="en-US" altLang="zh-CN" dirty="0"/>
              <a:t>1.3.4 </a:t>
            </a:r>
            <a:r>
              <a:rPr lang="zh-CN" altLang="en-US" dirty="0"/>
              <a:t>规则与统计</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3" name="Picture 2">
            <a:extLst>
              <a:ext uri="{FF2B5EF4-FFF2-40B4-BE49-F238E27FC236}">
                <a16:creationId xmlns:a16="http://schemas.microsoft.com/office/drawing/2014/main" id="{975ABD81-A365-7A43-910B-8AD8CC8D0991}"/>
              </a:ext>
            </a:extLst>
          </p:cNvPr>
          <p:cNvPicPr>
            <a:picLocks noChangeAspect="1"/>
          </p:cNvPicPr>
          <p:nvPr/>
        </p:nvPicPr>
        <p:blipFill>
          <a:blip r:embed="rId5"/>
          <a:stretch>
            <a:fillRect/>
          </a:stretch>
        </p:blipFill>
        <p:spPr>
          <a:xfrm>
            <a:off x="3595816" y="1548713"/>
            <a:ext cx="4777946" cy="4777946"/>
          </a:xfrm>
          <a:prstGeom prst="rect">
            <a:avLst/>
          </a:prstGeom>
        </p:spPr>
      </p:pic>
    </p:spTree>
    <p:extLst>
      <p:ext uri="{BB962C8B-B14F-4D97-AF65-F5344CB8AC3E}">
        <p14:creationId xmlns:p14="http://schemas.microsoft.com/office/powerpoint/2010/main" val="2551191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07429" y="207162"/>
            <a:ext cx="8534400" cy="1507067"/>
          </a:xfrm>
        </p:spPr>
        <p:txBody>
          <a:bodyPr/>
          <a:lstStyle/>
          <a:p>
            <a:r>
              <a:rPr lang="en-US" altLang="zh-CN" dirty="0"/>
              <a:t>1.3.5 </a:t>
            </a:r>
            <a:r>
              <a:rPr lang="zh-CN" altLang="en-US" dirty="0"/>
              <a:t>传统方法与深度学习</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5" name="Picture 4">
            <a:hlinkClick r:id="rId5"/>
            <a:extLst>
              <a:ext uri="{FF2B5EF4-FFF2-40B4-BE49-F238E27FC236}">
                <a16:creationId xmlns:a16="http://schemas.microsoft.com/office/drawing/2014/main" id="{37658198-E1A9-BD4D-B6D4-D43C10F828E3}"/>
              </a:ext>
            </a:extLst>
          </p:cNvPr>
          <p:cNvPicPr>
            <a:picLocks noChangeAspect="1"/>
          </p:cNvPicPr>
          <p:nvPr/>
        </p:nvPicPr>
        <p:blipFill>
          <a:blip r:embed="rId6"/>
          <a:stretch>
            <a:fillRect/>
          </a:stretch>
        </p:blipFill>
        <p:spPr>
          <a:xfrm>
            <a:off x="1421026" y="1466473"/>
            <a:ext cx="8679935" cy="4676315"/>
          </a:xfrm>
          <a:prstGeom prst="rect">
            <a:avLst/>
          </a:prstGeom>
        </p:spPr>
      </p:pic>
    </p:spTree>
    <p:extLst>
      <p:ext uri="{BB962C8B-B14F-4D97-AF65-F5344CB8AC3E}">
        <p14:creationId xmlns:p14="http://schemas.microsoft.com/office/powerpoint/2010/main" val="3195397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706943" y="531417"/>
            <a:ext cx="8534400" cy="1507067"/>
          </a:xfrm>
        </p:spPr>
        <p:txBody>
          <a:bodyPr/>
          <a:lstStyle/>
          <a:p>
            <a:r>
              <a:rPr lang="en-US" altLang="zh-CN" dirty="0"/>
              <a:t>1.3.5 </a:t>
            </a:r>
            <a:r>
              <a:rPr lang="zh-CN" altLang="en-US" dirty="0"/>
              <a:t>传统方法与深度学习</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graphicFrame>
        <p:nvGraphicFramePr>
          <p:cNvPr id="8" name="Table 7">
            <a:extLst>
              <a:ext uri="{FF2B5EF4-FFF2-40B4-BE49-F238E27FC236}">
                <a16:creationId xmlns:a16="http://schemas.microsoft.com/office/drawing/2014/main" id="{F09B4C00-C715-114E-B213-E0BC8CA0578B}"/>
              </a:ext>
            </a:extLst>
          </p:cNvPr>
          <p:cNvGraphicFramePr>
            <a:graphicFrameLocks noGrp="1"/>
          </p:cNvGraphicFramePr>
          <p:nvPr/>
        </p:nvGraphicFramePr>
        <p:xfrm>
          <a:off x="838200" y="3269774"/>
          <a:ext cx="10515600" cy="1463040"/>
        </p:xfrm>
        <a:graphic>
          <a:graphicData uri="http://schemas.openxmlformats.org/drawingml/2006/table">
            <a:tbl>
              <a:tblPr firstRow="1" firstCol="1" lastRow="1" lastCol="1"/>
              <a:tblGrid>
                <a:gridCol w="2628900">
                  <a:extLst>
                    <a:ext uri="{9D8B030D-6E8A-4147-A177-3AD203B41FA5}">
                      <a16:colId xmlns:a16="http://schemas.microsoft.com/office/drawing/2014/main" val="1661305740"/>
                    </a:ext>
                  </a:extLst>
                </a:gridCol>
                <a:gridCol w="2628900">
                  <a:extLst>
                    <a:ext uri="{9D8B030D-6E8A-4147-A177-3AD203B41FA5}">
                      <a16:colId xmlns:a16="http://schemas.microsoft.com/office/drawing/2014/main" val="3724533224"/>
                    </a:ext>
                  </a:extLst>
                </a:gridCol>
                <a:gridCol w="2628900">
                  <a:extLst>
                    <a:ext uri="{9D8B030D-6E8A-4147-A177-3AD203B41FA5}">
                      <a16:colId xmlns:a16="http://schemas.microsoft.com/office/drawing/2014/main" val="2321793660"/>
                    </a:ext>
                  </a:extLst>
                </a:gridCol>
                <a:gridCol w="2628900">
                  <a:extLst>
                    <a:ext uri="{9D8B030D-6E8A-4147-A177-3AD203B41FA5}">
                      <a16:colId xmlns:a16="http://schemas.microsoft.com/office/drawing/2014/main" val="1710116468"/>
                    </a:ext>
                  </a:extLst>
                </a:gridCol>
              </a:tblGrid>
              <a:tr h="0">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系统名称</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算法模型</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dirty="0" err="1">
                          <a:effectLst/>
                          <a:latin typeface="SimSun" panose="02010600030101010101" pitchFamily="2" charset="-122"/>
                          <a:ea typeface="SimSun" panose="02010600030101010101" pitchFamily="2" charset="-122"/>
                          <a:cs typeface="Times New Roman" panose="02020603050405020304" pitchFamily="18" charset="0"/>
                        </a:rPr>
                        <a:t>论文</a:t>
                      </a:r>
                      <a:endParaRPr lang="en-US" sz="12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准确率</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5072893"/>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TnT</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隐马尔可夫模型</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Brants (2000)</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96.46%</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92349652"/>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Averaged Perceptron</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平均感知机序列标注模型</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Collins (2002)</a:t>
                      </a:r>
                    </a:p>
                  </a:txBody>
                  <a:tcPr marL="68580" marR="68580" marT="0" marB="0">
                    <a:lnL>
                      <a:noFill/>
                    </a:lnL>
                    <a:lnR>
                      <a:noFill/>
                    </a:lnR>
                    <a:lnT>
                      <a:noFill/>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97.11%</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005240848"/>
                  </a:ext>
                </a:extLst>
              </a:tr>
              <a:tr h="0">
                <a:tc>
                  <a:txBody>
                    <a:bodyPr/>
                    <a:lstStyle/>
                    <a:p>
                      <a:pPr>
                        <a:spcBef>
                          <a:spcPts val="180"/>
                        </a:spcBef>
                        <a:spcAft>
                          <a:spcPts val="180"/>
                        </a:spcAft>
                      </a:pPr>
                      <a:r>
                        <a:rPr lang="en-US" sz="1200" dirty="0" err="1">
                          <a:effectLst/>
                          <a:latin typeface="Cambria" panose="02040503050406030204" pitchFamily="18" charset="0"/>
                          <a:ea typeface="SimSun" panose="02010600030101010101" pitchFamily="2" charset="-122"/>
                          <a:cs typeface="Times New Roman" panose="02020603050405020304" pitchFamily="18" charset="0"/>
                        </a:rPr>
                        <a:t>SVMTool</a:t>
                      </a:r>
                      <a:endParaRPr lang="en-US" sz="12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支持向量机序列标注模型</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Giménez and Márquez (2004)</a:t>
                      </a:r>
                    </a:p>
                  </a:txBody>
                  <a:tcPr marL="68580" marR="68580" marT="0" marB="0">
                    <a:lnL>
                      <a:noFill/>
                    </a:lnL>
                    <a:lnR>
                      <a:noFill/>
                    </a:lnR>
                    <a:lnT>
                      <a:noFill/>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97.16%</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788302683"/>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Stanford Tagger 2.0</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最大熵模型</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Manning (2011))</a:t>
                      </a:r>
                    </a:p>
                  </a:txBody>
                  <a:tcPr marL="68580" marR="68580" marT="0" marB="0">
                    <a:lnL>
                      <a:noFill/>
                    </a:lnL>
                    <a:lnR>
                      <a:noFill/>
                    </a:lnR>
                    <a:lnT>
                      <a:noFill/>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97.29%</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215256996"/>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structReg</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条件随机场</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Sun(2014)</a:t>
                      </a:r>
                    </a:p>
                  </a:txBody>
                  <a:tcPr marL="68580" marR="68580" marT="0" marB="0">
                    <a:lnL>
                      <a:noFill/>
                    </a:lnL>
                    <a:lnR>
                      <a:noFill/>
                    </a:lnR>
                    <a:lnT>
                      <a:noFill/>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97.36%</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951037875"/>
                  </a:ext>
                </a:extLst>
              </a:tr>
              <a:tr h="9356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Bi-LSTM-CRF</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双向长短时记忆网络与</a:t>
                      </a:r>
                      <a:r>
                        <a:rPr lang="en-US" sz="1200">
                          <a:effectLst/>
                          <a:latin typeface="Cambria" panose="02040503050406030204" pitchFamily="18" charset="0"/>
                          <a:ea typeface="SimSun" panose="02010600030101010101" pitchFamily="2" charset="-122"/>
                          <a:cs typeface="Times New Roman" panose="02020603050405020304" pitchFamily="18" charset="0"/>
                        </a:rPr>
                        <a:t>CRF</a:t>
                      </a:r>
                      <a:r>
                        <a:rPr lang="en-US" sz="1200">
                          <a:effectLst/>
                          <a:latin typeface="SimSun" panose="02010600030101010101" pitchFamily="2" charset="-122"/>
                          <a:ea typeface="SimSun" panose="02010600030101010101" pitchFamily="2" charset="-122"/>
                          <a:cs typeface="Times New Roman" panose="02020603050405020304" pitchFamily="18" charset="0"/>
                        </a:rPr>
                        <a:t>层</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Huang et al. (2015)</a:t>
                      </a:r>
                    </a:p>
                  </a:txBody>
                  <a:tcPr marL="68580" marR="68580" marT="0" marB="0">
                    <a:lnL>
                      <a:noFill/>
                    </a:lnL>
                    <a:lnR>
                      <a:noFill/>
                    </a:lnR>
                    <a:lnT>
                      <a:noFill/>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97.55%</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732655483"/>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NLP4J</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线性模型与动态特征提取</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Choi (2016)</a:t>
                      </a:r>
                    </a:p>
                  </a:txBody>
                  <a:tcPr marL="68580" marR="68580" marT="0" marB="0">
                    <a:lnL>
                      <a:noFill/>
                    </a:lnL>
                    <a:lnR>
                      <a:noFill/>
                    </a:lnR>
                    <a:lnT>
                      <a:noFill/>
                    </a:lnT>
                    <a:lnB>
                      <a:noFill/>
                    </a:lnB>
                  </a:tcPr>
                </a:tc>
                <a:tc>
                  <a:txBody>
                    <a:bodyPr/>
                    <a:lstStyle/>
                    <a:p>
                      <a:pPr>
                        <a:spcBef>
                          <a:spcPts val="180"/>
                        </a:spcBef>
                        <a:spcAft>
                          <a:spcPts val="180"/>
                        </a:spcAft>
                      </a:pPr>
                      <a:r>
                        <a:rPr lang="en-US" sz="1100" dirty="0">
                          <a:effectLst/>
                          <a:latin typeface="Consolas" panose="020B0609020204030204" pitchFamily="49" charset="0"/>
                          <a:ea typeface="SimSun" panose="02010600030101010101" pitchFamily="2" charset="-122"/>
                          <a:cs typeface="Times New Roman" panose="02020603050405020304" pitchFamily="18" charset="0"/>
                        </a:rPr>
                        <a:t>97.64%</a:t>
                      </a:r>
                      <a:endParaRPr lang="en-US" sz="12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534984073"/>
                  </a:ext>
                </a:extLst>
              </a:tr>
            </a:tbl>
          </a:graphicData>
        </a:graphic>
      </p:graphicFrame>
      <p:sp>
        <p:nvSpPr>
          <p:cNvPr id="9" name="Rectangle 8">
            <a:extLst>
              <a:ext uri="{FF2B5EF4-FFF2-40B4-BE49-F238E27FC236}">
                <a16:creationId xmlns:a16="http://schemas.microsoft.com/office/drawing/2014/main" id="{329FEC4B-E95B-CA4A-904A-947E160B95B4}"/>
              </a:ext>
            </a:extLst>
          </p:cNvPr>
          <p:cNvSpPr/>
          <p:nvPr/>
        </p:nvSpPr>
        <p:spPr>
          <a:xfrm>
            <a:off x="3757967" y="2636171"/>
            <a:ext cx="2561920" cy="369332"/>
          </a:xfrm>
          <a:prstGeom prst="rect">
            <a:avLst/>
          </a:prstGeom>
        </p:spPr>
        <p:txBody>
          <a:bodyPr wrap="none">
            <a:spAutoFit/>
          </a:bodyPr>
          <a:lstStyle/>
          <a:p>
            <a:r>
              <a:rPr lang="en-US" b="1" dirty="0" err="1">
                <a:latin typeface="SimSun" panose="02010600030101010101" pitchFamily="2" charset="-122"/>
                <a:cs typeface="Times New Roman" panose="02020603050405020304" pitchFamily="18" charset="0"/>
              </a:rPr>
              <a:t>词性标注准确率排行榜</a:t>
            </a:r>
            <a:r>
              <a:rPr lang="en-US" dirty="0">
                <a:effectLst/>
              </a:rPr>
              <a:t> </a:t>
            </a:r>
            <a:endParaRPr lang="en-US" dirty="0"/>
          </a:p>
        </p:txBody>
      </p:sp>
    </p:spTree>
    <p:extLst>
      <p:ext uri="{BB962C8B-B14F-4D97-AF65-F5344CB8AC3E}">
        <p14:creationId xmlns:p14="http://schemas.microsoft.com/office/powerpoint/2010/main" val="658645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06390" y="148796"/>
            <a:ext cx="8534400" cy="1507067"/>
          </a:xfrm>
        </p:spPr>
        <p:txBody>
          <a:bodyPr/>
          <a:lstStyle/>
          <a:p>
            <a:r>
              <a:rPr lang="en-US" altLang="zh-CN" dirty="0"/>
              <a:t>1.3.5 </a:t>
            </a:r>
            <a:r>
              <a:rPr lang="zh-CN" altLang="en-US" dirty="0"/>
              <a:t>传统方法与深度学习</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graphicFrame>
        <p:nvGraphicFramePr>
          <p:cNvPr id="5" name="Table 4">
            <a:extLst>
              <a:ext uri="{FF2B5EF4-FFF2-40B4-BE49-F238E27FC236}">
                <a16:creationId xmlns:a16="http://schemas.microsoft.com/office/drawing/2014/main" id="{DEA72378-4C76-8043-ADF0-B677F9444083}"/>
              </a:ext>
            </a:extLst>
          </p:cNvPr>
          <p:cNvGraphicFramePr>
            <a:graphicFrameLocks noGrp="1"/>
          </p:cNvGraphicFramePr>
          <p:nvPr/>
        </p:nvGraphicFramePr>
        <p:xfrm>
          <a:off x="838200" y="3269774"/>
          <a:ext cx="10515600" cy="1463040"/>
        </p:xfrm>
        <a:graphic>
          <a:graphicData uri="http://schemas.openxmlformats.org/drawingml/2006/table">
            <a:tbl>
              <a:tblPr firstRow="1" firstCol="1" lastRow="1" lastCol="1"/>
              <a:tblGrid>
                <a:gridCol w="2628900">
                  <a:extLst>
                    <a:ext uri="{9D8B030D-6E8A-4147-A177-3AD203B41FA5}">
                      <a16:colId xmlns:a16="http://schemas.microsoft.com/office/drawing/2014/main" val="4243799718"/>
                    </a:ext>
                  </a:extLst>
                </a:gridCol>
                <a:gridCol w="2628900">
                  <a:extLst>
                    <a:ext uri="{9D8B030D-6E8A-4147-A177-3AD203B41FA5}">
                      <a16:colId xmlns:a16="http://schemas.microsoft.com/office/drawing/2014/main" val="2371429347"/>
                    </a:ext>
                  </a:extLst>
                </a:gridCol>
                <a:gridCol w="2628900">
                  <a:extLst>
                    <a:ext uri="{9D8B030D-6E8A-4147-A177-3AD203B41FA5}">
                      <a16:colId xmlns:a16="http://schemas.microsoft.com/office/drawing/2014/main" val="280389506"/>
                    </a:ext>
                  </a:extLst>
                </a:gridCol>
                <a:gridCol w="2628900">
                  <a:extLst>
                    <a:ext uri="{9D8B030D-6E8A-4147-A177-3AD203B41FA5}">
                      <a16:colId xmlns:a16="http://schemas.microsoft.com/office/drawing/2014/main" val="2602654067"/>
                    </a:ext>
                  </a:extLst>
                </a:gridCol>
              </a:tblGrid>
              <a:tr h="0">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系统名称</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算法模型</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论文</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准确率</a:t>
                      </a:r>
                      <a:r>
                        <a:rPr lang="en-US" sz="1200">
                          <a:effectLst/>
                          <a:latin typeface="Cambria" panose="02040503050406030204" pitchFamily="18" charset="0"/>
                          <a:ea typeface="SimSun" panose="02010600030101010101" pitchFamily="2" charset="-122"/>
                          <a:cs typeface="Times New Roman" panose="02020603050405020304" pitchFamily="18" charset="0"/>
                        </a:rPr>
                        <a:t>(UAS)</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6047698"/>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MaltParser</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支持向量机</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Nivre (2006)</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89.8%</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46069289"/>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MSTParser</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最大生成树</a:t>
                      </a:r>
                      <a:r>
                        <a:rPr lang="en-US" sz="1200">
                          <a:effectLst/>
                          <a:latin typeface="Cambria" panose="02040503050406030204" pitchFamily="18" charset="0"/>
                          <a:ea typeface="SimSun" panose="02010600030101010101" pitchFamily="2" charset="-122"/>
                          <a:cs typeface="Times New Roman" panose="02020603050405020304" pitchFamily="18" charset="0"/>
                        </a:rPr>
                        <a:t>+MIRA</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McDonald (2006)</a:t>
                      </a:r>
                    </a:p>
                  </a:txBody>
                  <a:tcPr marL="68580" marR="68580" marT="0" marB="0">
                    <a:lnL>
                      <a:noFill/>
                    </a:lnL>
                    <a:lnR>
                      <a:noFill/>
                    </a:lnR>
                    <a:lnT>
                      <a:noFill/>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91.4%</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964692549"/>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TurboParser</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ILP</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Martins (2013)</a:t>
                      </a:r>
                    </a:p>
                  </a:txBody>
                  <a:tcPr marL="68580" marR="68580" marT="0" marB="0">
                    <a:lnL>
                      <a:noFill/>
                    </a:lnL>
                    <a:lnR>
                      <a:noFill/>
                    </a:lnR>
                    <a:lnT>
                      <a:noFill/>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92.3%</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4030690148"/>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C &amp; M 2014</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神经网络</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Chen (2014)</a:t>
                      </a:r>
                    </a:p>
                  </a:txBody>
                  <a:tcPr marL="68580" marR="68580" marT="0" marB="0">
                    <a:lnL>
                      <a:noFill/>
                    </a:lnL>
                    <a:lnR>
                      <a:noFill/>
                    </a:lnR>
                    <a:lnT>
                      <a:noFill/>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92.0%</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540597227"/>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Weiss 2015</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神经网络</a:t>
                      </a:r>
                      <a:r>
                        <a:rPr lang="en-US" sz="1200">
                          <a:effectLst/>
                          <a:latin typeface="Cambria" panose="02040503050406030204" pitchFamily="18" charset="0"/>
                          <a:ea typeface="SimSun" panose="02010600030101010101" pitchFamily="2" charset="-122"/>
                          <a:cs typeface="Times New Roman" panose="02020603050405020304" pitchFamily="18" charset="0"/>
                        </a:rPr>
                        <a:t>+</a:t>
                      </a:r>
                      <a:r>
                        <a:rPr lang="en-US" sz="1200">
                          <a:effectLst/>
                          <a:latin typeface="SimSun" panose="02010600030101010101" pitchFamily="2" charset="-122"/>
                          <a:ea typeface="SimSun" panose="02010600030101010101" pitchFamily="2" charset="-122"/>
                          <a:cs typeface="Times New Roman" panose="02020603050405020304" pitchFamily="18" charset="0"/>
                        </a:rPr>
                        <a:t>结构化感知机</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Weiss (2015)</a:t>
                      </a:r>
                    </a:p>
                  </a:txBody>
                  <a:tcPr marL="68580" marR="68580" marT="0" marB="0">
                    <a:lnL>
                      <a:noFill/>
                    </a:lnL>
                    <a:lnR>
                      <a:noFill/>
                    </a:lnR>
                    <a:lnT>
                      <a:noFill/>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94.0%</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863797192"/>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SyntaxNet</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神经网络</a:t>
                      </a:r>
                      <a:r>
                        <a:rPr lang="en-US" sz="1200">
                          <a:effectLst/>
                          <a:latin typeface="Cambria" panose="02040503050406030204" pitchFamily="18" charset="0"/>
                          <a:ea typeface="SimSun" panose="02010600030101010101" pitchFamily="2" charset="-122"/>
                          <a:cs typeface="Times New Roman" panose="02020603050405020304" pitchFamily="18" charset="0"/>
                        </a:rPr>
                        <a:t>+CRF</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Andor (2016)</a:t>
                      </a:r>
                    </a:p>
                  </a:txBody>
                  <a:tcPr marL="68580" marR="68580" marT="0" marB="0">
                    <a:lnL>
                      <a:noFill/>
                    </a:lnL>
                    <a:lnR>
                      <a:noFill/>
                    </a:lnR>
                    <a:lnT>
                      <a:noFill/>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94.6%</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184997017"/>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Deep Biaffine</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深度</a:t>
                      </a:r>
                      <a:r>
                        <a:rPr lang="en-US" sz="1200">
                          <a:effectLst/>
                          <a:latin typeface="Cambria" panose="02040503050406030204" pitchFamily="18" charset="0"/>
                          <a:ea typeface="SimSun" panose="02010600030101010101" pitchFamily="2" charset="-122"/>
                          <a:cs typeface="Times New Roman" panose="02020603050405020304" pitchFamily="18" charset="0"/>
                        </a:rPr>
                        <a:t>Biaffine Attention</a:t>
                      </a:r>
                      <a:r>
                        <a:rPr lang="en-US" sz="1200">
                          <a:effectLst/>
                          <a:latin typeface="SimSun" panose="02010600030101010101" pitchFamily="2" charset="-122"/>
                          <a:ea typeface="SimSun" panose="02010600030101010101" pitchFamily="2" charset="-122"/>
                          <a:cs typeface="Times New Roman" panose="02020603050405020304" pitchFamily="18" charset="0"/>
                        </a:rPr>
                        <a:t>神经网络</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Dozat (2017)</a:t>
                      </a:r>
                    </a:p>
                  </a:txBody>
                  <a:tcPr marL="68580" marR="68580" marT="0" marB="0">
                    <a:lnL>
                      <a:noFill/>
                    </a:lnL>
                    <a:lnR>
                      <a:noFill/>
                    </a:lnR>
                    <a:lnT>
                      <a:noFill/>
                    </a:lnT>
                    <a:lnB>
                      <a:noFill/>
                    </a:lnB>
                  </a:tcPr>
                </a:tc>
                <a:tc>
                  <a:txBody>
                    <a:bodyPr/>
                    <a:lstStyle/>
                    <a:p>
                      <a:pPr>
                        <a:spcBef>
                          <a:spcPts val="180"/>
                        </a:spcBef>
                        <a:spcAft>
                          <a:spcPts val="180"/>
                        </a:spcAft>
                      </a:pPr>
                      <a:r>
                        <a:rPr lang="en-US" sz="1100" dirty="0">
                          <a:effectLst/>
                          <a:latin typeface="Consolas" panose="020B0609020204030204" pitchFamily="49" charset="0"/>
                          <a:ea typeface="SimSun" panose="02010600030101010101" pitchFamily="2" charset="-122"/>
                          <a:cs typeface="Times New Roman" panose="02020603050405020304" pitchFamily="18" charset="0"/>
                        </a:rPr>
                        <a:t>95.7%</a:t>
                      </a:r>
                      <a:endParaRPr lang="en-US" sz="12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374885176"/>
                  </a:ext>
                </a:extLst>
              </a:tr>
            </a:tbl>
          </a:graphicData>
        </a:graphic>
      </p:graphicFrame>
      <p:sp>
        <p:nvSpPr>
          <p:cNvPr id="6" name="Rectangle 5">
            <a:extLst>
              <a:ext uri="{FF2B5EF4-FFF2-40B4-BE49-F238E27FC236}">
                <a16:creationId xmlns:a16="http://schemas.microsoft.com/office/drawing/2014/main" id="{727D25AD-7860-B741-880C-3CA839534F92}"/>
              </a:ext>
            </a:extLst>
          </p:cNvPr>
          <p:cNvSpPr/>
          <p:nvPr/>
        </p:nvSpPr>
        <p:spPr>
          <a:xfrm>
            <a:off x="4617332" y="5010531"/>
            <a:ext cx="2561920" cy="369332"/>
          </a:xfrm>
          <a:prstGeom prst="rect">
            <a:avLst/>
          </a:prstGeom>
        </p:spPr>
        <p:txBody>
          <a:bodyPr wrap="none">
            <a:spAutoFit/>
          </a:bodyPr>
          <a:lstStyle/>
          <a:p>
            <a:r>
              <a:rPr lang="en-US" b="1" dirty="0" err="1">
                <a:latin typeface="SimSun" panose="02010600030101010101" pitchFamily="2" charset="-122"/>
                <a:cs typeface="Times New Roman" panose="02020603050405020304" pitchFamily="18" charset="0"/>
              </a:rPr>
              <a:t>句法分析准确率排行榜</a:t>
            </a:r>
            <a:r>
              <a:rPr lang="en-US" dirty="0">
                <a:effectLst/>
              </a:rPr>
              <a:t> </a:t>
            </a:r>
            <a:endParaRPr lang="en-US" dirty="0"/>
          </a:p>
        </p:txBody>
      </p:sp>
    </p:spTree>
    <p:extLst>
      <p:ext uri="{BB962C8B-B14F-4D97-AF65-F5344CB8AC3E}">
        <p14:creationId xmlns:p14="http://schemas.microsoft.com/office/powerpoint/2010/main" val="2304273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788090" y="248698"/>
            <a:ext cx="8534400" cy="1507067"/>
          </a:xfrm>
        </p:spPr>
        <p:txBody>
          <a:bodyPr/>
          <a:lstStyle/>
          <a:p>
            <a:r>
              <a:rPr lang="en-US" altLang="zh-CN" dirty="0"/>
              <a:t>1.3.5 </a:t>
            </a:r>
            <a:r>
              <a:rPr lang="zh-CN" altLang="en-US" dirty="0"/>
              <a:t>传统方法与深度学习</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graphicFrame>
        <p:nvGraphicFramePr>
          <p:cNvPr id="8" name="Table 7">
            <a:extLst>
              <a:ext uri="{FF2B5EF4-FFF2-40B4-BE49-F238E27FC236}">
                <a16:creationId xmlns:a16="http://schemas.microsoft.com/office/drawing/2014/main" id="{10AC2257-BB63-6F42-BCAB-5E644E8BAD34}"/>
              </a:ext>
            </a:extLst>
          </p:cNvPr>
          <p:cNvGraphicFramePr>
            <a:graphicFrameLocks noGrp="1"/>
          </p:cNvGraphicFramePr>
          <p:nvPr/>
        </p:nvGraphicFramePr>
        <p:xfrm>
          <a:off x="2634434" y="2589843"/>
          <a:ext cx="6923131" cy="388620"/>
        </p:xfrm>
        <a:graphic>
          <a:graphicData uri="http://schemas.openxmlformats.org/drawingml/2006/table">
            <a:tbl>
              <a:tblPr/>
              <a:tblGrid>
                <a:gridCol w="1339961">
                  <a:extLst>
                    <a:ext uri="{9D8B030D-6E8A-4147-A177-3AD203B41FA5}">
                      <a16:colId xmlns:a16="http://schemas.microsoft.com/office/drawing/2014/main" val="3389917834"/>
                    </a:ext>
                  </a:extLst>
                </a:gridCol>
                <a:gridCol w="1116634">
                  <a:extLst>
                    <a:ext uri="{9D8B030D-6E8A-4147-A177-3AD203B41FA5}">
                      <a16:colId xmlns:a16="http://schemas.microsoft.com/office/drawing/2014/main" val="3322060787"/>
                    </a:ext>
                  </a:extLst>
                </a:gridCol>
                <a:gridCol w="2233268">
                  <a:extLst>
                    <a:ext uri="{9D8B030D-6E8A-4147-A177-3AD203B41FA5}">
                      <a16:colId xmlns:a16="http://schemas.microsoft.com/office/drawing/2014/main" val="2704868771"/>
                    </a:ext>
                  </a:extLst>
                </a:gridCol>
                <a:gridCol w="2233268">
                  <a:extLst>
                    <a:ext uri="{9D8B030D-6E8A-4147-A177-3AD203B41FA5}">
                      <a16:colId xmlns:a16="http://schemas.microsoft.com/office/drawing/2014/main" val="3144820250"/>
                    </a:ext>
                  </a:extLst>
                </a:gridCol>
              </a:tblGrid>
              <a:tr h="0">
                <a:tc>
                  <a:txBody>
                    <a:bodyPr/>
                    <a:lstStyle/>
                    <a:p>
                      <a:r>
                        <a:rPr lang="en-US" b="0" dirty="0">
                          <a:solidFill>
                            <a:srgbClr val="666666"/>
                          </a:solidFill>
                          <a:effectLst/>
                        </a:rPr>
                        <a:t>8 vCPU</a:t>
                      </a:r>
                    </a:p>
                  </a:txBody>
                  <a:tcPr marT="57150" marB="57150" anchor="ctr">
                    <a:lnL>
                      <a:noFill/>
                    </a:lnL>
                    <a:lnR>
                      <a:noFill/>
                    </a:lnR>
                    <a:lnT>
                      <a:noFill/>
                    </a:lnT>
                    <a:lnB w="9525" cap="flat" cmpd="sng" algn="ctr">
                      <a:solidFill>
                        <a:srgbClr val="E9E9E9"/>
                      </a:solidFill>
                      <a:prstDash val="solid"/>
                      <a:round/>
                      <a:headEnd type="none" w="med" len="med"/>
                      <a:tailEnd type="none" w="med" len="med"/>
                    </a:lnB>
                  </a:tcPr>
                </a:tc>
                <a:tc>
                  <a:txBody>
                    <a:bodyPr/>
                    <a:lstStyle/>
                    <a:p>
                      <a:r>
                        <a:rPr lang="en-US" b="0" dirty="0">
                          <a:solidFill>
                            <a:srgbClr val="666666"/>
                          </a:solidFill>
                          <a:effectLst/>
                        </a:rPr>
                        <a:t>32 </a:t>
                      </a:r>
                      <a:r>
                        <a:rPr lang="en-US" b="0" dirty="0" err="1">
                          <a:solidFill>
                            <a:srgbClr val="666666"/>
                          </a:solidFill>
                          <a:effectLst/>
                        </a:rPr>
                        <a:t>GiB</a:t>
                      </a:r>
                      <a:endParaRPr lang="en-US" b="0" dirty="0">
                        <a:solidFill>
                          <a:srgbClr val="666666"/>
                        </a:solidFill>
                        <a:effectLst/>
                      </a:endParaRPr>
                    </a:p>
                  </a:txBody>
                  <a:tcPr marT="57150" marB="57150" anchor="ctr">
                    <a:lnL>
                      <a:noFill/>
                    </a:lnL>
                    <a:lnR>
                      <a:noFill/>
                    </a:lnR>
                    <a:lnT>
                      <a:noFill/>
                    </a:lnT>
                    <a:lnB w="9525" cap="flat" cmpd="sng" algn="ctr">
                      <a:solidFill>
                        <a:srgbClr val="E9E9E9"/>
                      </a:solidFill>
                      <a:prstDash val="solid"/>
                      <a:round/>
                      <a:headEnd type="none" w="med" len="med"/>
                      <a:tailEnd type="none" w="med" len="med"/>
                    </a:lnB>
                  </a:tcPr>
                </a:tc>
                <a:tc>
                  <a:txBody>
                    <a:bodyPr/>
                    <a:lstStyle/>
                    <a:p>
                      <a:r>
                        <a:rPr lang="en-US" b="0" dirty="0">
                          <a:solidFill>
                            <a:srgbClr val="666666"/>
                          </a:solidFill>
                          <a:effectLst/>
                        </a:rPr>
                        <a:t>1 * NVIDIA V100</a:t>
                      </a:r>
                    </a:p>
                  </a:txBody>
                  <a:tcPr marT="57150" marB="57150" anchor="ctr">
                    <a:lnL>
                      <a:noFill/>
                    </a:lnL>
                    <a:lnR>
                      <a:noFill/>
                    </a:lnR>
                    <a:lnT>
                      <a:noFill/>
                    </a:lnT>
                    <a:lnB w="9525" cap="flat" cmpd="sng" algn="ctr">
                      <a:solidFill>
                        <a:srgbClr val="E9E9E9"/>
                      </a:solidFill>
                      <a:prstDash val="solid"/>
                      <a:round/>
                      <a:headEnd type="none" w="med" len="med"/>
                      <a:tailEnd type="none" w="med" len="med"/>
                    </a:lnB>
                  </a:tcPr>
                </a:tc>
                <a:tc>
                  <a:txBody>
                    <a:bodyPr/>
                    <a:lstStyle/>
                    <a:p>
                      <a:r>
                        <a:rPr lang="zh-CN" altLang="en-US" b="0" dirty="0">
                          <a:solidFill>
                            <a:srgbClr val="FF8A00"/>
                          </a:solidFill>
                          <a:effectLst/>
                        </a:rPr>
                        <a:t>￥ </a:t>
                      </a:r>
                      <a:r>
                        <a:rPr lang="en-US" altLang="zh-CN" b="0" dirty="0">
                          <a:solidFill>
                            <a:srgbClr val="FF8A00"/>
                          </a:solidFill>
                          <a:effectLst/>
                        </a:rPr>
                        <a:t>7620.0 </a:t>
                      </a:r>
                      <a:r>
                        <a:rPr lang="en-US" altLang="zh-CN" b="0" dirty="0">
                          <a:solidFill>
                            <a:srgbClr val="666666"/>
                          </a:solidFill>
                          <a:effectLst/>
                        </a:rPr>
                        <a:t>/</a:t>
                      </a:r>
                      <a:r>
                        <a:rPr lang="zh-CN" altLang="en-US" b="0" dirty="0">
                          <a:solidFill>
                            <a:srgbClr val="666666"/>
                          </a:solidFill>
                          <a:effectLst/>
                        </a:rPr>
                        <a:t>月</a:t>
                      </a:r>
                    </a:p>
                  </a:txBody>
                  <a:tcPr marT="57150" marB="57150" anchor="ctr">
                    <a:lnL>
                      <a:noFill/>
                    </a:lnL>
                    <a:lnR>
                      <a:noFill/>
                    </a:lnR>
                    <a:lnT>
                      <a:noFill/>
                    </a:lnT>
                    <a:lnB w="9525" cap="flat" cmpd="sng" algn="ctr">
                      <a:solidFill>
                        <a:srgbClr val="E9E9E9"/>
                      </a:solidFill>
                      <a:prstDash val="solid"/>
                      <a:round/>
                      <a:headEnd type="none" w="med" len="med"/>
                      <a:tailEnd type="none" w="med" len="med"/>
                    </a:lnB>
                  </a:tcPr>
                </a:tc>
                <a:extLst>
                  <a:ext uri="{0D108BD9-81ED-4DB2-BD59-A6C34878D82A}">
                    <a16:rowId xmlns:a16="http://schemas.microsoft.com/office/drawing/2014/main" val="1945985124"/>
                  </a:ext>
                </a:extLst>
              </a:tr>
            </a:tbl>
          </a:graphicData>
        </a:graphic>
      </p:graphicFrame>
      <p:graphicFrame>
        <p:nvGraphicFramePr>
          <p:cNvPr id="11" name="Table 10">
            <a:extLst>
              <a:ext uri="{FF2B5EF4-FFF2-40B4-BE49-F238E27FC236}">
                <a16:creationId xmlns:a16="http://schemas.microsoft.com/office/drawing/2014/main" id="{8983D46B-E2F7-1C46-AF4A-5C11B1915C96}"/>
              </a:ext>
            </a:extLst>
          </p:cNvPr>
          <p:cNvGraphicFramePr>
            <a:graphicFrameLocks noGrp="1"/>
          </p:cNvGraphicFramePr>
          <p:nvPr/>
        </p:nvGraphicFramePr>
        <p:xfrm>
          <a:off x="2634435" y="3644424"/>
          <a:ext cx="6245869" cy="662940"/>
        </p:xfrm>
        <a:graphic>
          <a:graphicData uri="http://schemas.openxmlformats.org/drawingml/2006/table">
            <a:tbl>
              <a:tblPr/>
              <a:tblGrid>
                <a:gridCol w="960903">
                  <a:extLst>
                    <a:ext uri="{9D8B030D-6E8A-4147-A177-3AD203B41FA5}">
                      <a16:colId xmlns:a16="http://schemas.microsoft.com/office/drawing/2014/main" val="3108214721"/>
                    </a:ext>
                  </a:extLst>
                </a:gridCol>
                <a:gridCol w="800753">
                  <a:extLst>
                    <a:ext uri="{9D8B030D-6E8A-4147-A177-3AD203B41FA5}">
                      <a16:colId xmlns:a16="http://schemas.microsoft.com/office/drawing/2014/main" val="778256238"/>
                    </a:ext>
                  </a:extLst>
                </a:gridCol>
                <a:gridCol w="3042859">
                  <a:extLst>
                    <a:ext uri="{9D8B030D-6E8A-4147-A177-3AD203B41FA5}">
                      <a16:colId xmlns:a16="http://schemas.microsoft.com/office/drawing/2014/main" val="2439038051"/>
                    </a:ext>
                  </a:extLst>
                </a:gridCol>
                <a:gridCol w="1441354">
                  <a:extLst>
                    <a:ext uri="{9D8B030D-6E8A-4147-A177-3AD203B41FA5}">
                      <a16:colId xmlns:a16="http://schemas.microsoft.com/office/drawing/2014/main" val="3416078200"/>
                    </a:ext>
                  </a:extLst>
                </a:gridCol>
              </a:tblGrid>
              <a:tr h="0">
                <a:tc>
                  <a:txBody>
                    <a:bodyPr/>
                    <a:lstStyle/>
                    <a:p>
                      <a:r>
                        <a:rPr lang="en-US" b="0" dirty="0">
                          <a:solidFill>
                            <a:srgbClr val="666666"/>
                          </a:solidFill>
                          <a:effectLst/>
                        </a:rPr>
                        <a:t>8 vCPU</a:t>
                      </a:r>
                    </a:p>
                  </a:txBody>
                  <a:tcPr marT="57150" marB="57150" anchor="ctr">
                    <a:lnL>
                      <a:noFill/>
                    </a:lnL>
                    <a:lnR>
                      <a:noFill/>
                    </a:lnR>
                    <a:lnT>
                      <a:noFill/>
                    </a:lnT>
                    <a:lnB w="9525" cap="flat" cmpd="sng" algn="ctr">
                      <a:solidFill>
                        <a:srgbClr val="E9E9E9"/>
                      </a:solidFill>
                      <a:prstDash val="solid"/>
                      <a:round/>
                      <a:headEnd type="none" w="med" len="med"/>
                      <a:tailEnd type="none" w="med" len="med"/>
                    </a:lnB>
                    <a:solidFill>
                      <a:srgbClr val="ECF6FD"/>
                    </a:solidFill>
                  </a:tcPr>
                </a:tc>
                <a:tc>
                  <a:txBody>
                    <a:bodyPr/>
                    <a:lstStyle/>
                    <a:p>
                      <a:r>
                        <a:rPr lang="en-US" b="0" dirty="0">
                          <a:solidFill>
                            <a:srgbClr val="666666"/>
                          </a:solidFill>
                          <a:effectLst/>
                        </a:rPr>
                        <a:t>32 </a:t>
                      </a:r>
                      <a:r>
                        <a:rPr lang="en-US" b="0" dirty="0" err="1">
                          <a:solidFill>
                            <a:srgbClr val="666666"/>
                          </a:solidFill>
                          <a:effectLst/>
                        </a:rPr>
                        <a:t>GiB</a:t>
                      </a:r>
                      <a:endParaRPr lang="en-US" b="0" dirty="0">
                        <a:solidFill>
                          <a:srgbClr val="666666"/>
                        </a:solidFill>
                        <a:effectLst/>
                      </a:endParaRPr>
                    </a:p>
                  </a:txBody>
                  <a:tcPr marT="57150" marB="57150" anchor="ctr">
                    <a:lnL>
                      <a:noFill/>
                    </a:lnL>
                    <a:lnR>
                      <a:noFill/>
                    </a:lnR>
                    <a:lnT>
                      <a:noFill/>
                    </a:lnT>
                    <a:lnB w="9525" cap="flat" cmpd="sng" algn="ctr">
                      <a:solidFill>
                        <a:srgbClr val="E9E9E9"/>
                      </a:solidFill>
                      <a:prstDash val="solid"/>
                      <a:round/>
                      <a:headEnd type="none" w="med" len="med"/>
                      <a:tailEnd type="none" w="med" len="med"/>
                    </a:lnB>
                    <a:solidFill>
                      <a:srgbClr val="ECF6FD"/>
                    </a:solidFill>
                  </a:tcPr>
                </a:tc>
                <a:tc>
                  <a:txBody>
                    <a:bodyPr/>
                    <a:lstStyle/>
                    <a:p>
                      <a:r>
                        <a:rPr lang="en-US" b="0" dirty="0">
                          <a:solidFill>
                            <a:srgbClr val="666666"/>
                          </a:solidFill>
                          <a:effectLst/>
                        </a:rPr>
                        <a:t>Intel Xeon(Cascade Lake) Platinum 8269CY</a:t>
                      </a:r>
                    </a:p>
                  </a:txBody>
                  <a:tcPr marT="57150" marB="57150" anchor="ctr">
                    <a:lnL>
                      <a:noFill/>
                    </a:lnL>
                    <a:lnR>
                      <a:noFill/>
                    </a:lnR>
                    <a:lnT>
                      <a:noFill/>
                    </a:lnT>
                    <a:lnB w="9525" cap="flat" cmpd="sng" algn="ctr">
                      <a:solidFill>
                        <a:srgbClr val="E9E9E9"/>
                      </a:solidFill>
                      <a:prstDash val="solid"/>
                      <a:round/>
                      <a:headEnd type="none" w="med" len="med"/>
                      <a:tailEnd type="none" w="med" len="med"/>
                    </a:lnB>
                    <a:solidFill>
                      <a:srgbClr val="ECF6FD"/>
                    </a:solidFill>
                  </a:tcPr>
                </a:tc>
                <a:tc>
                  <a:txBody>
                    <a:bodyPr/>
                    <a:lstStyle/>
                    <a:p>
                      <a:r>
                        <a:rPr lang="zh-CN" altLang="en-US" b="0" dirty="0">
                          <a:solidFill>
                            <a:srgbClr val="FF8A00"/>
                          </a:solidFill>
                          <a:effectLst/>
                        </a:rPr>
                        <a:t>￥ </a:t>
                      </a:r>
                      <a:r>
                        <a:rPr lang="en-US" altLang="zh-CN" b="0" dirty="0">
                          <a:solidFill>
                            <a:srgbClr val="FF8A00"/>
                          </a:solidFill>
                          <a:effectLst/>
                        </a:rPr>
                        <a:t>960.0 </a:t>
                      </a:r>
                      <a:r>
                        <a:rPr lang="en-US" altLang="zh-CN" b="0" dirty="0">
                          <a:solidFill>
                            <a:srgbClr val="666666"/>
                          </a:solidFill>
                          <a:effectLst/>
                        </a:rPr>
                        <a:t>/</a:t>
                      </a:r>
                      <a:r>
                        <a:rPr lang="zh-CN" altLang="en-US" b="0" dirty="0">
                          <a:solidFill>
                            <a:srgbClr val="666666"/>
                          </a:solidFill>
                          <a:effectLst/>
                        </a:rPr>
                        <a:t>月</a:t>
                      </a:r>
                    </a:p>
                  </a:txBody>
                  <a:tcPr marT="57150" marB="57150" anchor="ctr">
                    <a:lnL>
                      <a:noFill/>
                    </a:lnL>
                    <a:lnR>
                      <a:noFill/>
                    </a:lnR>
                    <a:lnT>
                      <a:noFill/>
                    </a:lnT>
                    <a:lnB w="9525" cap="flat" cmpd="sng" algn="ctr">
                      <a:solidFill>
                        <a:srgbClr val="E9E9E9"/>
                      </a:solidFill>
                      <a:prstDash val="solid"/>
                      <a:round/>
                      <a:headEnd type="none" w="med" len="med"/>
                      <a:tailEnd type="none" w="med" len="med"/>
                    </a:lnB>
                    <a:solidFill>
                      <a:srgbClr val="ECF6FD"/>
                    </a:solidFill>
                  </a:tcPr>
                </a:tc>
                <a:extLst>
                  <a:ext uri="{0D108BD9-81ED-4DB2-BD59-A6C34878D82A}">
                    <a16:rowId xmlns:a16="http://schemas.microsoft.com/office/drawing/2014/main" val="906102395"/>
                  </a:ext>
                </a:extLst>
              </a:tr>
            </a:tbl>
          </a:graphicData>
        </a:graphic>
      </p:graphicFrame>
      <p:sp>
        <p:nvSpPr>
          <p:cNvPr id="12" name="TextBox 11">
            <a:extLst>
              <a:ext uri="{FF2B5EF4-FFF2-40B4-BE49-F238E27FC236}">
                <a16:creationId xmlns:a16="http://schemas.microsoft.com/office/drawing/2014/main" id="{41E349FB-63B2-754E-8A75-D8FBE2CACA00}"/>
              </a:ext>
            </a:extLst>
          </p:cNvPr>
          <p:cNvSpPr txBox="1"/>
          <p:nvPr/>
        </p:nvSpPr>
        <p:spPr>
          <a:xfrm>
            <a:off x="2634434" y="2065933"/>
            <a:ext cx="2790182" cy="369332"/>
          </a:xfrm>
          <a:prstGeom prst="rect">
            <a:avLst/>
          </a:prstGeom>
          <a:noFill/>
        </p:spPr>
        <p:txBody>
          <a:bodyPr wrap="square" rtlCol="0">
            <a:spAutoFit/>
          </a:bodyPr>
          <a:lstStyle/>
          <a:p>
            <a:r>
              <a:rPr lang="zh-CN" altLang="en-US" dirty="0"/>
              <a:t>阿里云入门</a:t>
            </a:r>
            <a:r>
              <a:rPr lang="en-US" dirty="0"/>
              <a:t>GPU</a:t>
            </a:r>
            <a:r>
              <a:rPr lang="zh-CN" altLang="en-US" dirty="0"/>
              <a:t>服务器</a:t>
            </a:r>
            <a:endParaRPr lang="en-US" dirty="0"/>
          </a:p>
        </p:txBody>
      </p:sp>
      <p:sp>
        <p:nvSpPr>
          <p:cNvPr id="13" name="Rectangle 12">
            <a:extLst>
              <a:ext uri="{FF2B5EF4-FFF2-40B4-BE49-F238E27FC236}">
                <a16:creationId xmlns:a16="http://schemas.microsoft.com/office/drawing/2014/main" id="{17DD57D5-E037-1F4F-B21E-0612611AAF29}"/>
              </a:ext>
            </a:extLst>
          </p:cNvPr>
          <p:cNvSpPr/>
          <p:nvPr/>
        </p:nvSpPr>
        <p:spPr>
          <a:xfrm>
            <a:off x="2634434" y="3126530"/>
            <a:ext cx="2420856" cy="369332"/>
          </a:xfrm>
          <a:prstGeom prst="rect">
            <a:avLst/>
          </a:prstGeom>
        </p:spPr>
        <p:txBody>
          <a:bodyPr wrap="none">
            <a:spAutoFit/>
          </a:bodyPr>
          <a:lstStyle/>
          <a:p>
            <a:r>
              <a:rPr lang="zh-CN" altLang="en-US" dirty="0"/>
              <a:t>阿里云同等</a:t>
            </a:r>
            <a:r>
              <a:rPr lang="en-US" altLang="zh-CN" dirty="0"/>
              <a:t>C</a:t>
            </a:r>
            <a:r>
              <a:rPr lang="en-US" dirty="0"/>
              <a:t>PU</a:t>
            </a:r>
            <a:r>
              <a:rPr lang="zh-CN" altLang="en-US" dirty="0"/>
              <a:t>服务器</a:t>
            </a:r>
            <a:endParaRPr lang="en-US" dirty="0"/>
          </a:p>
        </p:txBody>
      </p:sp>
      <p:pic>
        <p:nvPicPr>
          <p:cNvPr id="15" name="Picture 14">
            <a:extLst>
              <a:ext uri="{FF2B5EF4-FFF2-40B4-BE49-F238E27FC236}">
                <a16:creationId xmlns:a16="http://schemas.microsoft.com/office/drawing/2014/main" id="{F9993ADC-B985-0749-A2B3-940D86E45927}"/>
              </a:ext>
            </a:extLst>
          </p:cNvPr>
          <p:cNvPicPr>
            <a:picLocks noChangeAspect="1"/>
          </p:cNvPicPr>
          <p:nvPr/>
        </p:nvPicPr>
        <p:blipFill>
          <a:blip r:embed="rId5"/>
          <a:stretch>
            <a:fillRect/>
          </a:stretch>
        </p:blipFill>
        <p:spPr>
          <a:xfrm>
            <a:off x="9557565" y="4455926"/>
            <a:ext cx="1742467" cy="1742467"/>
          </a:xfrm>
          <a:prstGeom prst="rect">
            <a:avLst/>
          </a:prstGeom>
        </p:spPr>
      </p:pic>
    </p:spTree>
    <p:extLst>
      <p:ext uri="{BB962C8B-B14F-4D97-AF65-F5344CB8AC3E}">
        <p14:creationId xmlns:p14="http://schemas.microsoft.com/office/powerpoint/2010/main" val="1465429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762033" y="239588"/>
            <a:ext cx="8534400" cy="1507067"/>
          </a:xfrm>
        </p:spPr>
        <p:txBody>
          <a:bodyPr/>
          <a:lstStyle/>
          <a:p>
            <a:r>
              <a:rPr lang="en-US" altLang="zh-CN" dirty="0"/>
              <a:t>1.4 </a:t>
            </a:r>
            <a:r>
              <a:rPr lang="zh-CN" altLang="en-US" dirty="0"/>
              <a:t>机器学习</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5" name="Picture 4">
            <a:hlinkClick r:id="rId5"/>
            <a:extLst>
              <a:ext uri="{FF2B5EF4-FFF2-40B4-BE49-F238E27FC236}">
                <a16:creationId xmlns:a16="http://schemas.microsoft.com/office/drawing/2014/main" id="{37658198-E1A9-BD4D-B6D4-D43C10F828E3}"/>
              </a:ext>
            </a:extLst>
          </p:cNvPr>
          <p:cNvPicPr>
            <a:picLocks noChangeAspect="1"/>
          </p:cNvPicPr>
          <p:nvPr/>
        </p:nvPicPr>
        <p:blipFill>
          <a:blip r:embed="rId6"/>
          <a:stretch>
            <a:fillRect/>
          </a:stretch>
        </p:blipFill>
        <p:spPr>
          <a:xfrm>
            <a:off x="1421026" y="1466473"/>
            <a:ext cx="8679935" cy="4676315"/>
          </a:xfrm>
          <a:prstGeom prst="rect">
            <a:avLst/>
          </a:prstGeom>
        </p:spPr>
      </p:pic>
      <p:sp>
        <p:nvSpPr>
          <p:cNvPr id="6" name="Rectangle 5">
            <a:extLst>
              <a:ext uri="{FF2B5EF4-FFF2-40B4-BE49-F238E27FC236}">
                <a16:creationId xmlns:a16="http://schemas.microsoft.com/office/drawing/2014/main" id="{A65A21BD-D91A-8147-8644-0B437E0D83AA}"/>
              </a:ext>
            </a:extLst>
          </p:cNvPr>
          <p:cNvSpPr/>
          <p:nvPr/>
        </p:nvSpPr>
        <p:spPr>
          <a:xfrm>
            <a:off x="3591756" y="6013727"/>
            <a:ext cx="184731" cy="369332"/>
          </a:xfrm>
          <a:prstGeom prst="rect">
            <a:avLst/>
          </a:prstGeom>
        </p:spPr>
        <p:txBody>
          <a:bodyPr wrap="none">
            <a:spAutoFit/>
          </a:bodyPr>
          <a:lstStyle/>
          <a:p>
            <a:endParaRPr lang="en-US" dirty="0"/>
          </a:p>
        </p:txBody>
      </p:sp>
    </p:spTree>
    <p:extLst>
      <p:ext uri="{BB962C8B-B14F-4D97-AF65-F5344CB8AC3E}">
        <p14:creationId xmlns:p14="http://schemas.microsoft.com/office/powerpoint/2010/main" val="1297260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84212" y="318557"/>
            <a:ext cx="8534400" cy="1507067"/>
          </a:xfrm>
        </p:spPr>
        <p:txBody>
          <a:bodyPr/>
          <a:lstStyle/>
          <a:p>
            <a:r>
              <a:rPr lang="en-US" altLang="zh-CN" dirty="0"/>
              <a:t>1.4.1 </a:t>
            </a:r>
            <a:r>
              <a:rPr lang="zh-CN" altLang="en-US" dirty="0"/>
              <a:t>什么是机器学习</a:t>
            </a:r>
          </a:p>
        </p:txBody>
      </p:sp>
      <p:sp>
        <p:nvSpPr>
          <p:cNvPr id="8" name="Content Placeholder 2">
            <a:extLst>
              <a:ext uri="{FF2B5EF4-FFF2-40B4-BE49-F238E27FC236}">
                <a16:creationId xmlns:a16="http://schemas.microsoft.com/office/drawing/2014/main" id="{249A1BD8-0B4B-E649-BF0B-93B5AD57259D}"/>
              </a:ext>
            </a:extLst>
          </p:cNvPr>
          <p:cNvSpPr>
            <a:spLocks noGrp="1"/>
          </p:cNvSpPr>
          <p:nvPr>
            <p:ph idx="1"/>
          </p:nvPr>
        </p:nvSpPr>
        <p:spPr>
          <a:xfrm>
            <a:off x="838200" y="1825624"/>
            <a:ext cx="9825681" cy="4080905"/>
          </a:xfrm>
        </p:spPr>
        <p:txBody>
          <a:bodyPr>
            <a:normAutofit/>
          </a:bodyPr>
          <a:lstStyle/>
          <a:p>
            <a:r>
              <a:rPr lang="zh-CN" altLang="en-US" dirty="0">
                <a:latin typeface="SimSun" panose="02010600030101010101" pitchFamily="2" charset="-122"/>
                <a:cs typeface="Times New Roman" panose="02020603050405020304" pitchFamily="18" charset="0"/>
              </a:rPr>
              <a:t>不直接编程却能赋予计算机提高能力的方法</a:t>
            </a:r>
            <a:r>
              <a:rPr lang="en-US" altLang="zh-CN" dirty="0">
                <a:latin typeface="SimSun" panose="02010600030101010101" pitchFamily="2" charset="-122"/>
                <a:cs typeface="Times New Roman" panose="02020603050405020304" pitchFamily="18" charset="0"/>
              </a:rPr>
              <a:t>——</a:t>
            </a:r>
            <a:r>
              <a:rPr lang="zh-CN" altLang="en-US" dirty="0">
                <a:latin typeface="SimSun" panose="02010600030101010101" pitchFamily="2" charset="-122"/>
                <a:cs typeface="Times New Roman" panose="02020603050405020304" pitchFamily="18" charset="0"/>
              </a:rPr>
              <a:t>人工智能领域的先驱</a:t>
            </a:r>
            <a:r>
              <a:rPr lang="en-US" altLang="zh-CN" dirty="0">
                <a:latin typeface="SimSun" panose="02010600030101010101" pitchFamily="2" charset="-122"/>
                <a:cs typeface="Times New Roman" panose="02020603050405020304" pitchFamily="18" charset="0"/>
              </a:rPr>
              <a:t>Arthur Samuel </a:t>
            </a:r>
          </a:p>
          <a:p>
            <a:r>
              <a:rPr lang="zh-CN" altLang="en-US" dirty="0">
                <a:latin typeface="SimSun" panose="02010600030101010101" pitchFamily="2" charset="-122"/>
                <a:cs typeface="Times New Roman" panose="02020603050405020304" pitchFamily="18" charset="0"/>
              </a:rPr>
              <a:t>机器学习指的是计算机通过某项任务的经验数据提高了在该项任务上的能力</a:t>
            </a:r>
            <a:r>
              <a:rPr lang="en-US" altLang="zh-CN" dirty="0">
                <a:latin typeface="SimSun" panose="02010600030101010101" pitchFamily="2" charset="-122"/>
                <a:cs typeface="Times New Roman" panose="02020603050405020304" pitchFamily="18" charset="0"/>
              </a:rPr>
              <a:t>——</a:t>
            </a:r>
            <a:r>
              <a:rPr lang="zh-CN" altLang="en-US" dirty="0">
                <a:latin typeface="SimSun" panose="02010600030101010101" pitchFamily="2" charset="-122"/>
                <a:cs typeface="Times New Roman" panose="02020603050405020304" pitchFamily="18" charset="0"/>
              </a:rPr>
              <a:t>美国工程院院士</a:t>
            </a:r>
            <a:r>
              <a:rPr lang="en-US" altLang="zh-CN" dirty="0">
                <a:latin typeface="SimSun" panose="02010600030101010101" pitchFamily="2" charset="-122"/>
                <a:cs typeface="Times New Roman" panose="02020603050405020304" pitchFamily="18" charset="0"/>
              </a:rPr>
              <a:t>Tom Mitchell </a:t>
            </a:r>
          </a:p>
          <a:p>
            <a:r>
              <a:rPr lang="zh-CN" altLang="en-US" dirty="0">
                <a:latin typeface="SimSun" panose="02010600030101010101" pitchFamily="2" charset="-122"/>
                <a:cs typeface="Times New Roman" panose="02020603050405020304" pitchFamily="18" charset="0"/>
              </a:rPr>
              <a:t>简而言之，机器学习是让机器学会算法的算法</a:t>
            </a:r>
            <a:endParaRPr lang="en-US" altLang="zh-CN" dirty="0">
              <a:latin typeface="SimSun" panose="02010600030101010101" pitchFamily="2" charset="-122"/>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925992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755548" y="64489"/>
            <a:ext cx="8534400" cy="1507067"/>
          </a:xfrm>
        </p:spPr>
        <p:txBody>
          <a:bodyPr/>
          <a:lstStyle/>
          <a:p>
            <a:r>
              <a:rPr lang="zh-CN" altLang="en-US" dirty="0"/>
              <a:t>什么是自然语言处理</a:t>
            </a:r>
            <a:endParaRPr lang="en-US" altLang="zh-CN" dirty="0"/>
          </a:p>
        </p:txBody>
      </p:sp>
      <p:sp>
        <p:nvSpPr>
          <p:cNvPr id="8" name="Content Placeholder 2">
            <a:extLst>
              <a:ext uri="{FF2B5EF4-FFF2-40B4-BE49-F238E27FC236}">
                <a16:creationId xmlns:a16="http://schemas.microsoft.com/office/drawing/2014/main" id="{B1535637-A077-B84E-BD83-30EF3134FE7B}"/>
              </a:ext>
            </a:extLst>
          </p:cNvPr>
          <p:cNvSpPr>
            <a:spLocks noGrp="1"/>
          </p:cNvSpPr>
          <p:nvPr>
            <p:ph idx="1"/>
          </p:nvPr>
        </p:nvSpPr>
        <p:spPr>
          <a:xfrm>
            <a:off x="684212" y="1264596"/>
            <a:ext cx="4348231" cy="3036471"/>
          </a:xfrm>
        </p:spPr>
        <p:txBody>
          <a:bodyPr>
            <a:normAutofit/>
          </a:bodyPr>
          <a:lstStyle/>
          <a:p>
            <a:r>
              <a:rPr lang="zh-CN" altLang="en-US" sz="3200" b="1" dirty="0"/>
              <a:t>计算机科学</a:t>
            </a:r>
            <a:endParaRPr lang="en-US" altLang="zh-CN" sz="3200" b="1" dirty="0"/>
          </a:p>
          <a:p>
            <a:r>
              <a:rPr lang="zh-CN" altLang="en-US" sz="3200" b="1" dirty="0"/>
              <a:t>人工智能</a:t>
            </a:r>
            <a:endParaRPr lang="en-US" altLang="zh-CN" sz="3200" b="1" dirty="0"/>
          </a:p>
          <a:p>
            <a:r>
              <a:rPr lang="zh-CN" altLang="en-US" sz="3200" b="1" dirty="0"/>
              <a:t>语言学</a:t>
            </a:r>
          </a:p>
        </p:txBody>
      </p:sp>
      <p:pic>
        <p:nvPicPr>
          <p:cNvPr id="6" name="Picture">
            <a:extLst>
              <a:ext uri="{FF2B5EF4-FFF2-40B4-BE49-F238E27FC236}">
                <a16:creationId xmlns:a16="http://schemas.microsoft.com/office/drawing/2014/main" id="{04C6BC51-0D86-2642-A341-9F7D2E481104}"/>
              </a:ext>
            </a:extLst>
          </p:cNvPr>
          <p:cNvPicPr/>
          <p:nvPr/>
        </p:nvPicPr>
        <p:blipFill>
          <a:blip r:embed="rId3"/>
          <a:stretch>
            <a:fillRect/>
          </a:stretch>
        </p:blipFill>
        <p:spPr bwMode="auto">
          <a:xfrm>
            <a:off x="5543144" y="512323"/>
            <a:ext cx="6415391" cy="5709083"/>
          </a:xfrm>
          <a:prstGeom prst="rect">
            <a:avLst/>
          </a:prstGeom>
          <a:noFill/>
          <a:ln w="9525">
            <a:noFill/>
            <a:headEnd/>
            <a:tailEnd/>
          </a:ln>
        </p:spPr>
      </p:pic>
    </p:spTree>
    <p:extLst>
      <p:ext uri="{BB962C8B-B14F-4D97-AF65-F5344CB8AC3E}">
        <p14:creationId xmlns:p14="http://schemas.microsoft.com/office/powerpoint/2010/main" val="2230603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93973" y="52886"/>
            <a:ext cx="8534400" cy="1507067"/>
          </a:xfrm>
        </p:spPr>
        <p:txBody>
          <a:bodyPr/>
          <a:lstStyle/>
          <a:p>
            <a:r>
              <a:rPr lang="en-US" altLang="zh-CN" dirty="0"/>
              <a:t>1.4.2 </a:t>
            </a:r>
            <a:r>
              <a:rPr lang="zh-CN" altLang="en-US" dirty="0"/>
              <a:t>模型</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49A1BD8-0B4B-E649-BF0B-93B5AD57259D}"/>
                  </a:ext>
                </a:extLst>
              </p:cNvPr>
              <p:cNvSpPr>
                <a:spLocks noGrp="1"/>
              </p:cNvSpPr>
              <p:nvPr>
                <p:ph idx="1"/>
              </p:nvPr>
            </p:nvSpPr>
            <p:spPr>
              <a:xfrm>
                <a:off x="838200" y="1825624"/>
                <a:ext cx="9825681" cy="4080905"/>
              </a:xfrm>
            </p:spPr>
            <p:txBody>
              <a:bodyPr>
                <a:normAutofit/>
              </a:bodyPr>
              <a:lstStyle/>
              <a:p>
                <a:r>
                  <a:rPr lang="zh-CN" altLang="en-US" dirty="0">
                    <a:latin typeface="SimSun" panose="02010600030101010101" pitchFamily="2" charset="-122"/>
                    <a:cs typeface="Times New Roman" panose="02020603050405020304" pitchFamily="18" charset="0"/>
                  </a:rPr>
                  <a:t>模型是对现实问题的数学抽象</a:t>
                </a:r>
                <a:endParaRPr lang="en-US" altLang="zh-CN" dirty="0">
                  <a:latin typeface="SimSun" panose="02010600030101010101" pitchFamily="2" charset="-122"/>
                  <a:cs typeface="Times New Roman" panose="02020603050405020304" pitchFamily="18" charset="0"/>
                </a:endParaRPr>
              </a:p>
              <a:p>
                <a:r>
                  <a:rPr lang="zh-CN" altLang="en-US" dirty="0">
                    <a:latin typeface="SimSun" panose="02010600030101010101" pitchFamily="2" charset="-122"/>
                    <a:cs typeface="Times New Roman" panose="02020603050405020304" pitchFamily="18" charset="0"/>
                  </a:rPr>
                  <a:t>由一个假设函数</a:t>
                </a:r>
                <a:endParaRPr lang="en-US" altLang="zh-CN" dirty="0">
                  <a:latin typeface="SimSun" panose="02010600030101010101" pitchFamily="2" charset="-122"/>
                  <a:cs typeface="Times New Roman" panose="02020603050405020304" pitchFamily="18" charset="0"/>
                </a:endParaRPr>
              </a:p>
              <a:p>
                <a:pPr lvl="1"/>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b="1" i="1">
                        <a:latin typeface="Cambria Math" panose="02040503050406030204" pitchFamily="18" charset="0"/>
                      </a:rPr>
                      <m:t>𝐱</m:t>
                    </m:r>
                    <m:r>
                      <a:rPr lang="en-US" i="1">
                        <a:latin typeface="Cambria Math" panose="02040503050406030204" pitchFamily="18" charset="0"/>
                      </a:rPr>
                      <m:t>)=</m:t>
                    </m:r>
                    <m:r>
                      <a:rPr lang="en-US" b="1" i="1">
                        <a:latin typeface="Cambria Math" panose="02040503050406030204" pitchFamily="18" charset="0"/>
                      </a:rPr>
                      <m:t>𝐰</m:t>
                    </m:r>
                    <m:r>
                      <a:rPr lang="en-US" i="1">
                        <a:latin typeface="Cambria Math" panose="02040503050406030204" pitchFamily="18" charset="0"/>
                      </a:rPr>
                      <m:t>⋅</m:t>
                    </m:r>
                    <m:r>
                      <a:rPr lang="en-US" b="1" i="1">
                        <a:latin typeface="Cambria Math" panose="02040503050406030204" pitchFamily="18" charset="0"/>
                      </a:rPr>
                      <m:t>𝐱</m:t>
                    </m:r>
                    <m:r>
                      <a:rPr lang="en-US" i="1">
                        <a:latin typeface="Cambria Math" panose="02040503050406030204" pitchFamily="18" charset="0"/>
                      </a:rPr>
                      <m:t>+</m:t>
                    </m:r>
                    <m:r>
                      <a:rPr lang="en-US" i="1">
                        <a:latin typeface="Cambria Math" panose="02040503050406030204" pitchFamily="18" charset="0"/>
                      </a:rPr>
                      <m:t>𝑏</m:t>
                    </m:r>
                  </m:oMath>
                </a14:m>
                <a:endParaRPr lang="en-US" altLang="zh-CN" dirty="0">
                  <a:latin typeface="SimSun" panose="02010600030101010101" pitchFamily="2" charset="-122"/>
                  <a:cs typeface="Times New Roman" panose="02020603050405020304" pitchFamily="18" charset="0"/>
                </a:endParaRPr>
              </a:p>
              <a:p>
                <a:pPr lvl="1"/>
                <a:r>
                  <a:rPr lang="en-US" dirty="0" err="1"/>
                  <a:t>假设</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b="1" i="1">
                        <a:latin typeface="Cambria Math" panose="02040503050406030204" pitchFamily="18" charset="0"/>
                      </a:rPr>
                      <m:t>𝐱</m:t>
                    </m:r>
                    <m:r>
                      <a:rPr lang="en-US" i="1">
                        <a:latin typeface="Cambria Math" panose="02040503050406030204" pitchFamily="18" charset="0"/>
                      </a:rPr>
                      <m:t>)</m:t>
                    </m:r>
                    <m:r>
                      <a:rPr lang="zh-CN" altLang="en-US" i="1" smtClean="0">
                        <a:latin typeface="Cambria Math" panose="02040503050406030204" pitchFamily="18" charset="0"/>
                      </a:rPr>
                      <m:t>非负</m:t>
                    </m:r>
                  </m:oMath>
                </a14:m>
                <a:r>
                  <a:rPr lang="zh-CN" altLang="en-US" dirty="0">
                    <a:latin typeface="SimSun" panose="02010600030101010101" pitchFamily="2" charset="-122"/>
                    <a:cs typeface="Times New Roman" panose="02020603050405020304" pitchFamily="18" charset="0"/>
                  </a:rPr>
                  <a:t>则</a:t>
                </a:r>
                <a14:m>
                  <m:oMath xmlns:m="http://schemas.openxmlformats.org/officeDocument/2006/math">
                    <m:r>
                      <a:rPr lang="en-US" b="1" i="1" smtClean="0">
                        <a:latin typeface="Cambria Math" panose="02040503050406030204" pitchFamily="18" charset="0"/>
                      </a:rPr>
                      <m:t>𝐱</m:t>
                    </m:r>
                  </m:oMath>
                </a14:m>
                <a:r>
                  <a:rPr lang="zh-CN" altLang="en-US" dirty="0">
                    <a:latin typeface="SimSun" panose="02010600030101010101" pitchFamily="2" charset="-122"/>
                    <a:cs typeface="Times New Roman" panose="02020603050405020304" pitchFamily="18" charset="0"/>
                  </a:rPr>
                  <a:t>是一个男性</a:t>
                </a:r>
                <a:endParaRPr lang="en-US" altLang="zh-CN" dirty="0">
                  <a:latin typeface="SimSun" panose="02010600030101010101" pitchFamily="2" charset="-122"/>
                  <a:cs typeface="Times New Roman" panose="02020603050405020304" pitchFamily="18" charset="0"/>
                </a:endParaRPr>
              </a:p>
              <a:p>
                <a:r>
                  <a:rPr lang="zh-CN" altLang="en-US" dirty="0">
                    <a:latin typeface="SimSun" panose="02010600030101010101" pitchFamily="2" charset="-122"/>
                    <a:cs typeface="Times New Roman" panose="02020603050405020304" pitchFamily="18" charset="0"/>
                  </a:rPr>
                  <a:t>以及一系列参数构成</a:t>
                </a:r>
                <a:endParaRPr lang="en-US" altLang="zh-CN" dirty="0">
                  <a:latin typeface="SimSun" panose="02010600030101010101" pitchFamily="2" charset="-122"/>
                  <a:cs typeface="Times New Roman" panose="02020603050405020304" pitchFamily="18" charset="0"/>
                </a:endParaRPr>
              </a:p>
              <a:p>
                <a:pPr lvl="1"/>
                <a14:m>
                  <m:oMath xmlns:m="http://schemas.openxmlformats.org/officeDocument/2006/math">
                    <m:r>
                      <a:rPr lang="en-US" b="1" i="1">
                        <a:latin typeface="Cambria Math" panose="02040503050406030204" pitchFamily="18" charset="0"/>
                      </a:rPr>
                      <m:t>𝐰</m:t>
                    </m:r>
                    <m:r>
                      <m:rPr>
                        <m:nor/>
                      </m:rPr>
                      <a:rPr lang="en-US"/>
                      <m:t>和</m:t>
                    </m:r>
                    <m:r>
                      <a:rPr lang="en-US" i="1">
                        <a:latin typeface="Cambria Math" panose="02040503050406030204" pitchFamily="18" charset="0"/>
                      </a:rPr>
                      <m:t>𝑏</m:t>
                    </m:r>
                    <m:r>
                      <m:rPr>
                        <m:nor/>
                      </m:rPr>
                      <a:rPr lang="en-US"/>
                      <m:t>是函数的参数</m:t>
                    </m:r>
                  </m:oMath>
                </a14:m>
                <a:endParaRPr lang="en-US" altLang="zh-CN" dirty="0">
                  <a:latin typeface="SimSun" panose="02010600030101010101" pitchFamily="2" charset="-122"/>
                  <a:cs typeface="Times New Roman" panose="02020603050405020304" pitchFamily="18" charset="0"/>
                </a:endParaRPr>
              </a:p>
            </p:txBody>
          </p:sp>
        </mc:Choice>
        <mc:Fallback xmlns="">
          <p:sp>
            <p:nvSpPr>
              <p:cNvPr id="8" name="Content Placeholder 2">
                <a:extLst>
                  <a:ext uri="{FF2B5EF4-FFF2-40B4-BE49-F238E27FC236}">
                    <a16:creationId xmlns:a16="http://schemas.microsoft.com/office/drawing/2014/main" id="{249A1BD8-0B4B-E649-BF0B-93B5AD57259D}"/>
                  </a:ext>
                </a:extLst>
              </p:cNvPr>
              <p:cNvSpPr>
                <a:spLocks noGrp="1" noRot="1" noChangeAspect="1" noMove="1" noResize="1" noEditPoints="1" noAdjustHandles="1" noChangeArrowheads="1" noChangeShapeType="1" noTextEdit="1"/>
              </p:cNvSpPr>
              <p:nvPr>
                <p:ph idx="1"/>
              </p:nvPr>
            </p:nvSpPr>
            <p:spPr>
              <a:xfrm>
                <a:off x="838200" y="1825624"/>
                <a:ext cx="9825681" cy="4080905"/>
              </a:xfrm>
              <a:blipFill>
                <a:blip r:embed="rId5"/>
                <a:stretch>
                  <a:fillRect l="-1032" t="-280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6"/>
              </a:rPr>
              <a:t>《</a:t>
            </a:r>
            <a:r>
              <a:rPr lang="zh-CN" altLang="en-US" dirty="0">
                <a:hlinkClick r:id="rId6"/>
              </a:rPr>
              <a:t>自然语言处理入门</a:t>
            </a:r>
            <a:r>
              <a:rPr lang="en-US" altLang="zh-CN" dirty="0">
                <a:hlinkClick r:id="rId6"/>
              </a:rPr>
              <a:t>》</a:t>
            </a:r>
            <a:endParaRPr lang="en-US" dirty="0"/>
          </a:p>
        </p:txBody>
      </p:sp>
      <p:pic>
        <p:nvPicPr>
          <p:cNvPr id="7" name="Picture 6">
            <a:hlinkClick r:id="rId6"/>
            <a:extLst>
              <a:ext uri="{FF2B5EF4-FFF2-40B4-BE49-F238E27FC236}">
                <a16:creationId xmlns:a16="http://schemas.microsoft.com/office/drawing/2014/main" id="{810BCE41-2D21-2542-BDE7-B865E9839A7D}"/>
              </a:ext>
            </a:extLst>
          </p:cNvPr>
          <p:cNvPicPr>
            <a:picLocks noChangeAspect="1"/>
          </p:cNvPicPr>
          <p:nvPr/>
        </p:nvPicPr>
        <p:blipFill>
          <a:blip r:embed="rId7"/>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019811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736093" y="185721"/>
            <a:ext cx="8534400" cy="1507067"/>
          </a:xfrm>
        </p:spPr>
        <p:txBody>
          <a:bodyPr/>
          <a:lstStyle/>
          <a:p>
            <a:r>
              <a:rPr lang="en-US" altLang="zh-CN" dirty="0"/>
              <a:t>1.4.3 </a:t>
            </a:r>
            <a:r>
              <a:rPr lang="zh-CN" altLang="en-US" dirty="0"/>
              <a:t>特征</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49A1BD8-0B4B-E649-BF0B-93B5AD57259D}"/>
                  </a:ext>
                </a:extLst>
              </p:cNvPr>
              <p:cNvSpPr>
                <a:spLocks noGrp="1"/>
              </p:cNvSpPr>
              <p:nvPr>
                <p:ph idx="1"/>
              </p:nvPr>
            </p:nvSpPr>
            <p:spPr>
              <a:xfrm>
                <a:off x="737714" y="1288535"/>
                <a:ext cx="9825681" cy="2409343"/>
              </a:xfrm>
            </p:spPr>
            <p:txBody>
              <a:bodyPr>
                <a:normAutofit/>
              </a:bodyPr>
              <a:lstStyle/>
              <a:p>
                <a:r>
                  <a:rPr lang="en-US" b="1" dirty="0" err="1"/>
                  <a:t>特征</a:t>
                </a:r>
                <a:r>
                  <a:rPr lang="en-US" dirty="0" err="1"/>
                  <a:t>指的是事物的特点转化的数值</a:t>
                </a:r>
                <a:r>
                  <a:rPr lang="en-US" b="1" dirty="0"/>
                  <a:t> </a:t>
                </a:r>
                <a14:m>
                  <m:oMath xmlns:m="http://schemas.openxmlformats.org/officeDocument/2006/math">
                    <m:r>
                      <a:rPr lang="en-US" b="1" i="1">
                        <a:latin typeface="Cambria Math" panose="02040503050406030204" pitchFamily="18" charset="0"/>
                      </a:rPr>
                      <m:t>𝐱</m:t>
                    </m:r>
                  </m:oMath>
                </a14:m>
                <a:endParaRPr lang="en-US" dirty="0"/>
              </a:p>
              <a:p>
                <a:pPr lvl="1"/>
                <a:r>
                  <a:rPr lang="en-US" dirty="0"/>
                  <a:t>牛的特征是4条腿、0双翅膀</a:t>
                </a:r>
              </a:p>
              <a:p>
                <a:pPr lvl="1"/>
                <a:r>
                  <a:rPr lang="en-US" dirty="0"/>
                  <a:t>而鸟的特征是2条腿、1双翅膀</a:t>
                </a:r>
              </a:p>
              <a:p>
                <a:pPr lvl="1"/>
                <a:r>
                  <a:rPr lang="en-US" dirty="0" err="1"/>
                  <a:t>在性别识别问题中，中国人名的特征是什么呢</a:t>
                </a:r>
                <a:endParaRPr lang="en-US" altLang="zh-CN" dirty="0">
                  <a:latin typeface="SimSun" panose="02010600030101010101" pitchFamily="2" charset="-122"/>
                  <a:cs typeface="Times New Roman" panose="02020603050405020304" pitchFamily="18" charset="0"/>
                </a:endParaRPr>
              </a:p>
            </p:txBody>
          </p:sp>
        </mc:Choice>
        <mc:Fallback xmlns="">
          <p:sp>
            <p:nvSpPr>
              <p:cNvPr id="8" name="Content Placeholder 2">
                <a:extLst>
                  <a:ext uri="{FF2B5EF4-FFF2-40B4-BE49-F238E27FC236}">
                    <a16:creationId xmlns:a16="http://schemas.microsoft.com/office/drawing/2014/main" id="{249A1BD8-0B4B-E649-BF0B-93B5AD57259D}"/>
                  </a:ext>
                </a:extLst>
              </p:cNvPr>
              <p:cNvSpPr>
                <a:spLocks noGrp="1" noRot="1" noChangeAspect="1" noMove="1" noResize="1" noEditPoints="1" noAdjustHandles="1" noChangeArrowheads="1" noChangeShapeType="1" noTextEdit="1"/>
              </p:cNvSpPr>
              <p:nvPr>
                <p:ph idx="1"/>
              </p:nvPr>
            </p:nvSpPr>
            <p:spPr>
              <a:xfrm>
                <a:off x="737714" y="1288535"/>
                <a:ext cx="9825681" cy="2409343"/>
              </a:xfrm>
              <a:blipFill>
                <a:blip r:embed="rId3"/>
                <a:stretch>
                  <a:fillRect l="-248"/>
                </a:stretch>
              </a:blipFill>
            </p:spPr>
            <p:txBody>
              <a:bodyPr/>
              <a:lstStyle/>
              <a:p>
                <a:r>
                  <a:rPr lang="zh-CN" alt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graphicFrame>
        <p:nvGraphicFramePr>
          <p:cNvPr id="5" name="Table 4">
            <a:extLst>
              <a:ext uri="{FF2B5EF4-FFF2-40B4-BE49-F238E27FC236}">
                <a16:creationId xmlns:a16="http://schemas.microsoft.com/office/drawing/2014/main" id="{E6E07C2F-90DD-D04C-8BE4-C77520268551}"/>
              </a:ext>
            </a:extLst>
          </p:cNvPr>
          <p:cNvGraphicFramePr>
            <a:graphicFrameLocks noGrp="1"/>
          </p:cNvGraphicFramePr>
          <p:nvPr/>
        </p:nvGraphicFramePr>
        <p:xfrm>
          <a:off x="803518" y="4273457"/>
          <a:ext cx="6353433" cy="1524000"/>
        </p:xfrm>
        <a:graphic>
          <a:graphicData uri="http://schemas.openxmlformats.org/drawingml/2006/table">
            <a:tbl>
              <a:tblPr firstRow="1" firstCol="1" lastRow="1" lastCol="1"/>
              <a:tblGrid>
                <a:gridCol w="2117811">
                  <a:extLst>
                    <a:ext uri="{9D8B030D-6E8A-4147-A177-3AD203B41FA5}">
                      <a16:colId xmlns:a16="http://schemas.microsoft.com/office/drawing/2014/main" val="2171934493"/>
                    </a:ext>
                  </a:extLst>
                </a:gridCol>
                <a:gridCol w="2117811">
                  <a:extLst>
                    <a:ext uri="{9D8B030D-6E8A-4147-A177-3AD203B41FA5}">
                      <a16:colId xmlns:a16="http://schemas.microsoft.com/office/drawing/2014/main" val="4015282835"/>
                    </a:ext>
                  </a:extLst>
                </a:gridCol>
                <a:gridCol w="2117811">
                  <a:extLst>
                    <a:ext uri="{9D8B030D-6E8A-4147-A177-3AD203B41FA5}">
                      <a16:colId xmlns:a16="http://schemas.microsoft.com/office/drawing/2014/main" val="577794786"/>
                    </a:ext>
                  </a:extLst>
                </a:gridCol>
              </a:tblGrid>
              <a:tr h="0">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特征序号</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特征条件</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特征值</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4282995"/>
                  </a:ext>
                </a:extLst>
              </a:tr>
              <a:tr h="0">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1</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是否含</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雁</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1</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085801803"/>
                  </a:ext>
                </a:extLst>
              </a:tr>
              <a:tr h="0">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2</a:t>
                      </a: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是否含</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冰</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dirty="0">
                          <a:effectLst/>
                          <a:latin typeface="Cambria" panose="02040503050406030204" pitchFamily="18" charset="0"/>
                          <a:ea typeface="SimSun" panose="02010600030101010101" pitchFamily="2" charset="-122"/>
                          <a:cs typeface="Times New Roman" panose="02020603050405020304" pitchFamily="18" charset="0"/>
                        </a:rPr>
                        <a:t>1</a:t>
                      </a:r>
                    </a:p>
                  </a:txBody>
                  <a:tcPr marL="68580" marR="68580" marT="0" marB="0">
                    <a:lnL>
                      <a:noFill/>
                    </a:lnL>
                    <a:lnR>
                      <a:noFill/>
                    </a:lnR>
                    <a:lnT>
                      <a:noFill/>
                    </a:lnT>
                    <a:lnB>
                      <a:noFill/>
                    </a:lnB>
                  </a:tcPr>
                </a:tc>
                <a:extLst>
                  <a:ext uri="{0D108BD9-81ED-4DB2-BD59-A6C34878D82A}">
                    <a16:rowId xmlns:a16="http://schemas.microsoft.com/office/drawing/2014/main" val="2589465047"/>
                  </a:ext>
                </a:extLst>
              </a:tr>
              <a:tr h="0">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3</a:t>
                      </a: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是否含</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丽</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0</a:t>
                      </a:r>
                    </a:p>
                  </a:txBody>
                  <a:tcPr marL="68580" marR="68580" marT="0" marB="0">
                    <a:lnL>
                      <a:noFill/>
                    </a:lnL>
                    <a:lnR>
                      <a:noFill/>
                    </a:lnR>
                    <a:lnT>
                      <a:noFill/>
                    </a:lnT>
                    <a:lnB>
                      <a:noFill/>
                    </a:lnB>
                  </a:tcPr>
                </a:tc>
                <a:extLst>
                  <a:ext uri="{0D108BD9-81ED-4DB2-BD59-A6C34878D82A}">
                    <a16:rowId xmlns:a16="http://schemas.microsoft.com/office/drawing/2014/main" val="1323566917"/>
                  </a:ext>
                </a:extLst>
              </a:tr>
              <a:tr h="0">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4</a:t>
                      </a: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是否含</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壮</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dirty="0">
                          <a:effectLst/>
                          <a:latin typeface="Cambria" panose="02040503050406030204" pitchFamily="18" charset="0"/>
                          <a:ea typeface="SimSun" panose="02010600030101010101" pitchFamily="2" charset="-122"/>
                          <a:cs typeface="Times New Roman" panose="02020603050405020304" pitchFamily="18" charset="0"/>
                        </a:rPr>
                        <a:t>0</a:t>
                      </a:r>
                    </a:p>
                  </a:txBody>
                  <a:tcPr marL="68580" marR="68580" marT="0" marB="0">
                    <a:lnL>
                      <a:noFill/>
                    </a:lnL>
                    <a:lnR>
                      <a:noFill/>
                    </a:lnR>
                    <a:lnT>
                      <a:noFill/>
                    </a:lnT>
                    <a:lnB>
                      <a:noFill/>
                    </a:lnB>
                  </a:tcPr>
                </a:tc>
                <a:extLst>
                  <a:ext uri="{0D108BD9-81ED-4DB2-BD59-A6C34878D82A}">
                    <a16:rowId xmlns:a16="http://schemas.microsoft.com/office/drawing/2014/main" val="2575995331"/>
                  </a:ext>
                </a:extLst>
              </a:tr>
            </a:tbl>
          </a:graphicData>
        </a:graphic>
      </p:graphicFrame>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04E4594-4E58-194C-B74E-1587538D4062}"/>
                  </a:ext>
                </a:extLst>
              </p:cNvPr>
              <p:cNvSpPr/>
              <p:nvPr/>
            </p:nvSpPr>
            <p:spPr>
              <a:xfrm>
                <a:off x="7801189" y="4581096"/>
                <a:ext cx="3329309"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b="1" i="1" smtClean="0">
                              <a:latin typeface="Cambria Math" panose="02040503050406030204" pitchFamily="18" charset="0"/>
                            </a:rPr>
                          </m:ctrlPr>
                        </m:dPr>
                        <m:e>
                          <m:sSub>
                            <m:sSubPr>
                              <m:ctrlPr>
                                <a:rPr lang="en-US" sz="4000" b="1" i="1">
                                  <a:latin typeface="Cambria Math" panose="02040503050406030204" pitchFamily="18" charset="0"/>
                                </a:rPr>
                              </m:ctrlPr>
                            </m:sSubPr>
                            <m:e>
                              <m:r>
                                <a:rPr lang="en-US" sz="4000" b="1">
                                  <a:latin typeface="Cambria Math" panose="02040503050406030204" pitchFamily="18" charset="0"/>
                                </a:rPr>
                                <m:t>𝐱</m:t>
                              </m:r>
                            </m:e>
                            <m:sub>
                              <m:r>
                                <a:rPr lang="en-US" sz="4000" b="0" i="0">
                                  <a:latin typeface="Cambria Math" panose="02040503050406030204" pitchFamily="18" charset="0"/>
                                </a:rPr>
                                <m:t>1</m:t>
                              </m:r>
                            </m:sub>
                          </m:sSub>
                          <m:r>
                            <a:rPr lang="en-US" sz="4000" b="0" i="0">
                              <a:latin typeface="Cambria Math" panose="02040503050406030204" pitchFamily="18" charset="0"/>
                            </a:rPr>
                            <m:t>={1,1,0,0</m:t>
                          </m:r>
                        </m:e>
                      </m:d>
                    </m:oMath>
                  </m:oMathPara>
                </a14:m>
                <a:endParaRPr lang="en-US" sz="4000" dirty="0"/>
              </a:p>
            </p:txBody>
          </p:sp>
        </mc:Choice>
        <mc:Fallback xmlns="">
          <p:sp>
            <p:nvSpPr>
              <p:cNvPr id="6" name="Rectangle 5">
                <a:extLst>
                  <a:ext uri="{FF2B5EF4-FFF2-40B4-BE49-F238E27FC236}">
                    <a16:creationId xmlns:a16="http://schemas.microsoft.com/office/drawing/2014/main" id="{D04E4594-4E58-194C-B74E-1587538D4062}"/>
                  </a:ext>
                </a:extLst>
              </p:cNvPr>
              <p:cNvSpPr>
                <a:spLocks noRot="1" noChangeAspect="1" noMove="1" noResize="1" noEditPoints="1" noAdjustHandles="1" noChangeArrowheads="1" noChangeShapeType="1" noTextEdit="1"/>
              </p:cNvSpPr>
              <p:nvPr/>
            </p:nvSpPr>
            <p:spPr>
              <a:xfrm>
                <a:off x="7801189" y="4581096"/>
                <a:ext cx="3329309" cy="707886"/>
              </a:xfrm>
              <a:prstGeom prst="rect">
                <a:avLst/>
              </a:prstGeom>
              <a:blipFill>
                <a:blip r:embed="rId6"/>
                <a:stretch>
                  <a:fillRect t="-142857" r="-17490" b="-221429"/>
                </a:stretch>
              </a:blipFill>
            </p:spPr>
            <p:txBody>
              <a:bodyPr/>
              <a:lstStyle/>
              <a:p>
                <a:r>
                  <a:rPr lang="en-US">
                    <a:noFill/>
                  </a:rPr>
                  <a:t> </a:t>
                </a:r>
              </a:p>
            </p:txBody>
          </p:sp>
        </mc:Fallback>
      </mc:AlternateContent>
    </p:spTree>
    <p:extLst>
      <p:ext uri="{BB962C8B-B14F-4D97-AF65-F5344CB8AC3E}">
        <p14:creationId xmlns:p14="http://schemas.microsoft.com/office/powerpoint/2010/main" val="3832144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84212" y="221206"/>
            <a:ext cx="8534400" cy="1507067"/>
          </a:xfrm>
        </p:spPr>
        <p:txBody>
          <a:bodyPr/>
          <a:lstStyle/>
          <a:p>
            <a:r>
              <a:rPr lang="en-US" altLang="zh-CN" dirty="0"/>
              <a:t>1.4.4 </a:t>
            </a:r>
            <a:r>
              <a:rPr lang="zh-CN" altLang="en-US" dirty="0"/>
              <a:t>数据集</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49A1BD8-0B4B-E649-BF0B-93B5AD57259D}"/>
                  </a:ext>
                </a:extLst>
              </p:cNvPr>
              <p:cNvSpPr>
                <a:spLocks noGrp="1"/>
              </p:cNvSpPr>
              <p:nvPr>
                <p:ph idx="1"/>
              </p:nvPr>
            </p:nvSpPr>
            <p:spPr>
              <a:xfrm>
                <a:off x="838201" y="1336255"/>
                <a:ext cx="8534400" cy="1981133"/>
              </a:xfrm>
            </p:spPr>
            <p:txBody>
              <a:bodyPr>
                <a:normAutofit/>
              </a:bodyPr>
              <a:lstStyle/>
              <a:p>
                <a:r>
                  <a:rPr lang="en-US" dirty="0" err="1"/>
                  <a:t>一本习题集</a:t>
                </a:r>
                <a:endParaRPr lang="en-US" dirty="0"/>
              </a:p>
              <a:p>
                <a:pPr lvl="1"/>
                <a:r>
                  <a:rPr lang="en-US" dirty="0" err="1"/>
                  <a:t>大量例子（许多人名</a:t>
                </a:r>
                <a14:m>
                  <m:oMath xmlns:m="http://schemas.openxmlformats.org/officeDocument/2006/math">
                    <m:r>
                      <a:rPr lang="en-US" b="1" i="1">
                        <a:latin typeface="Cambria Math" panose="02040503050406030204" pitchFamily="18" charset="0"/>
                      </a:rPr>
                      <m:t>𝐗</m:t>
                    </m:r>
                  </m:oMath>
                </a14:m>
                <a:r>
                  <a:rPr lang="en-US" dirty="0" err="1"/>
                  <a:t>以及其对应的性别</a:t>
                </a:r>
                <a14:m>
                  <m:oMath xmlns:m="http://schemas.openxmlformats.org/officeDocument/2006/math">
                    <m:r>
                      <a:rPr lang="en-US" b="1" i="1">
                        <a:latin typeface="Cambria Math" panose="02040503050406030204" pitchFamily="18" charset="0"/>
                      </a:rPr>
                      <m:t>𝐲</m:t>
                    </m:r>
                  </m:oMath>
                </a14:m>
                <a:r>
                  <a:rPr lang="en-US" dirty="0"/>
                  <a:t>）</a:t>
                </a:r>
                <a:r>
                  <a:rPr lang="en-US" dirty="0" err="1"/>
                  <a:t>作为习题集</a:t>
                </a:r>
                <a:endParaRPr lang="en-US" altLang="zh-CN" dirty="0">
                  <a:latin typeface="SimSun" panose="02010600030101010101" pitchFamily="2" charset="-122"/>
                  <a:cs typeface="Times New Roman" panose="02020603050405020304" pitchFamily="18" charset="0"/>
                </a:endParaRPr>
              </a:p>
            </p:txBody>
          </p:sp>
        </mc:Choice>
        <mc:Fallback xmlns="">
          <p:sp>
            <p:nvSpPr>
              <p:cNvPr id="8" name="Content Placeholder 2">
                <a:extLst>
                  <a:ext uri="{FF2B5EF4-FFF2-40B4-BE49-F238E27FC236}">
                    <a16:creationId xmlns:a16="http://schemas.microsoft.com/office/drawing/2014/main" id="{249A1BD8-0B4B-E649-BF0B-93B5AD57259D}"/>
                  </a:ext>
                </a:extLst>
              </p:cNvPr>
              <p:cNvSpPr>
                <a:spLocks noGrp="1" noRot="1" noChangeAspect="1" noMove="1" noResize="1" noEditPoints="1" noAdjustHandles="1" noChangeArrowheads="1" noChangeShapeType="1" noTextEdit="1"/>
              </p:cNvSpPr>
              <p:nvPr>
                <p:ph idx="1"/>
              </p:nvPr>
            </p:nvSpPr>
            <p:spPr>
              <a:xfrm>
                <a:off x="838201" y="1336255"/>
                <a:ext cx="8534400" cy="1981133"/>
              </a:xfrm>
              <a:blipFill>
                <a:blip r:embed="rId3"/>
                <a:stretch>
                  <a:fillRect l="-357"/>
                </a:stretch>
              </a:blipFill>
            </p:spPr>
            <p:txBody>
              <a:bodyPr/>
              <a:lstStyle/>
              <a:p>
                <a:r>
                  <a:rPr lang="zh-CN" alt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graphicFrame>
        <p:nvGraphicFramePr>
          <p:cNvPr id="9" name="Table 8">
            <a:extLst>
              <a:ext uri="{FF2B5EF4-FFF2-40B4-BE49-F238E27FC236}">
                <a16:creationId xmlns:a16="http://schemas.microsoft.com/office/drawing/2014/main" id="{9EE729E6-C951-6D44-AA28-B2BEA0750D0C}"/>
              </a:ext>
            </a:extLst>
          </p:cNvPr>
          <p:cNvGraphicFramePr>
            <a:graphicFrameLocks noGrp="1"/>
          </p:cNvGraphicFramePr>
          <p:nvPr/>
        </p:nvGraphicFramePr>
        <p:xfrm>
          <a:off x="773349" y="2897658"/>
          <a:ext cx="10515600" cy="2743200"/>
        </p:xfrm>
        <a:graphic>
          <a:graphicData uri="http://schemas.openxmlformats.org/drawingml/2006/table">
            <a:tbl>
              <a:tblPr firstRow="1" firstCol="1" lastRow="1" lastCol="1"/>
              <a:tblGrid>
                <a:gridCol w="2628900">
                  <a:extLst>
                    <a:ext uri="{9D8B030D-6E8A-4147-A177-3AD203B41FA5}">
                      <a16:colId xmlns:a16="http://schemas.microsoft.com/office/drawing/2014/main" val="1882678109"/>
                    </a:ext>
                  </a:extLst>
                </a:gridCol>
                <a:gridCol w="2628900">
                  <a:extLst>
                    <a:ext uri="{9D8B030D-6E8A-4147-A177-3AD203B41FA5}">
                      <a16:colId xmlns:a16="http://schemas.microsoft.com/office/drawing/2014/main" val="2015620455"/>
                    </a:ext>
                  </a:extLst>
                </a:gridCol>
                <a:gridCol w="2628900">
                  <a:extLst>
                    <a:ext uri="{9D8B030D-6E8A-4147-A177-3AD203B41FA5}">
                      <a16:colId xmlns:a16="http://schemas.microsoft.com/office/drawing/2014/main" val="2217302824"/>
                    </a:ext>
                  </a:extLst>
                </a:gridCol>
                <a:gridCol w="2628900">
                  <a:extLst>
                    <a:ext uri="{9D8B030D-6E8A-4147-A177-3AD203B41FA5}">
                      <a16:colId xmlns:a16="http://schemas.microsoft.com/office/drawing/2014/main" val="996002069"/>
                    </a:ext>
                  </a:extLst>
                </a:gridCol>
              </a:tblGrid>
              <a:tr h="0">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数据集</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任务</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规模</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授权</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4350098"/>
                  </a:ext>
                </a:extLst>
              </a:tr>
              <a:tr h="0">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MNIST</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手写数字识别</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六万张训练样本，一万张测试样本</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CC BY-SA 3.0</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26991897"/>
                  </a:ext>
                </a:extLst>
              </a:tr>
              <a:tr h="0">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ImageNet</a:t>
                      </a: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图像识别</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140</a:t>
                      </a:r>
                      <a:r>
                        <a:rPr lang="en-US" sz="2000">
                          <a:effectLst/>
                          <a:latin typeface="SimSun" panose="02010600030101010101" pitchFamily="2" charset="-122"/>
                          <a:ea typeface="SimSun" panose="02010600030101010101" pitchFamily="2" charset="-122"/>
                          <a:cs typeface="Times New Roman" panose="02020603050405020304" pitchFamily="18" charset="0"/>
                        </a:rPr>
                        <a:t>万张手工标注物体和边框的图片</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非商业使用或教育目的</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246024105"/>
                  </a:ext>
                </a:extLst>
              </a:tr>
              <a:tr h="0">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TREC</a:t>
                      </a:r>
                    </a:p>
                  </a:txBody>
                  <a:tcPr marL="68580" marR="68580" marT="0" marB="0">
                    <a:lnL>
                      <a:noFill/>
                    </a:lnL>
                    <a:lnR>
                      <a:noFill/>
                    </a:lnR>
                    <a:lnT>
                      <a:noFill/>
                    </a:lnT>
                    <a:lnB>
                      <a:noFill/>
                    </a:lnB>
                  </a:tcPr>
                </a:tc>
                <a:tc>
                  <a:txBody>
                    <a:bodyPr/>
                    <a:lstStyle/>
                    <a:p>
                      <a:pP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信息检索</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多个主题，规模各异</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研究用</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836346677"/>
                  </a:ext>
                </a:extLst>
              </a:tr>
              <a:tr h="0">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SQuAD</a:t>
                      </a: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自动问答</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10</a:t>
                      </a:r>
                      <a:r>
                        <a:rPr lang="en-US" sz="2000">
                          <a:effectLst/>
                          <a:latin typeface="SimSun" panose="02010600030101010101" pitchFamily="2" charset="-122"/>
                          <a:ea typeface="SimSun" panose="02010600030101010101" pitchFamily="2" charset="-122"/>
                          <a:cs typeface="Times New Roman" panose="02020603050405020304" pitchFamily="18" charset="0"/>
                        </a:rPr>
                        <a:t>万对</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问题</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答案</a:t>
                      </a:r>
                      <a:r>
                        <a:rPr lang="en-US" sz="2000">
                          <a:effectLst/>
                          <a:latin typeface="Cambria" panose="02040503050406030204" pitchFamily="18" charset="0"/>
                          <a:ea typeface="SimSun" panose="02010600030101010101" pitchFamily="2" charset="-122"/>
                          <a:cs typeface="Times New Roman" panose="02020603050405020304" pitchFamily="18" charset="0"/>
                        </a:rPr>
                        <a:t>”</a:t>
                      </a: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CC BY-SA 4.0</a:t>
                      </a:r>
                    </a:p>
                  </a:txBody>
                  <a:tcPr marL="68580" marR="68580" marT="0" marB="0">
                    <a:lnL>
                      <a:noFill/>
                    </a:lnL>
                    <a:lnR>
                      <a:noFill/>
                    </a:lnR>
                    <a:lnT>
                      <a:noFill/>
                    </a:lnT>
                    <a:lnB>
                      <a:noFill/>
                    </a:lnB>
                  </a:tcPr>
                </a:tc>
                <a:extLst>
                  <a:ext uri="{0D108BD9-81ED-4DB2-BD59-A6C34878D82A}">
                    <a16:rowId xmlns:a16="http://schemas.microsoft.com/office/drawing/2014/main" val="4267417790"/>
                  </a:ext>
                </a:extLst>
              </a:tr>
              <a:tr h="0">
                <a:tc>
                  <a:txBody>
                    <a:bodyPr/>
                    <a:lstStyle/>
                    <a:p>
                      <a:pPr>
                        <a:spcBef>
                          <a:spcPts val="180"/>
                        </a:spcBef>
                        <a:spcAft>
                          <a:spcPts val="180"/>
                        </a:spcAft>
                      </a:pPr>
                      <a:r>
                        <a:rPr lang="en-US" sz="2000" dirty="0" err="1">
                          <a:effectLst/>
                          <a:latin typeface="Cambria" panose="02040503050406030204" pitchFamily="18" charset="0"/>
                          <a:ea typeface="SimSun" panose="02010600030101010101" pitchFamily="2" charset="-122"/>
                          <a:cs typeface="Times New Roman" panose="02020603050405020304" pitchFamily="18" charset="0"/>
                        </a:rPr>
                        <a:t>Europarl</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机器翻译</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多语种平行语料库，分别几十万个句子</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无版权限制</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175263087"/>
                  </a:ext>
                </a:extLst>
              </a:tr>
            </a:tbl>
          </a:graphicData>
        </a:graphic>
      </p:graphicFrame>
      <p:sp>
        <p:nvSpPr>
          <p:cNvPr id="10" name="Rectangle 9">
            <a:extLst>
              <a:ext uri="{FF2B5EF4-FFF2-40B4-BE49-F238E27FC236}">
                <a16:creationId xmlns:a16="http://schemas.microsoft.com/office/drawing/2014/main" id="{5DE860F4-D3ED-BF4F-ABD2-3EFA0061AD64}"/>
              </a:ext>
            </a:extLst>
          </p:cNvPr>
          <p:cNvSpPr/>
          <p:nvPr/>
        </p:nvSpPr>
        <p:spPr>
          <a:xfrm>
            <a:off x="4446679" y="5721863"/>
            <a:ext cx="3026791" cy="369332"/>
          </a:xfrm>
          <a:prstGeom prst="rect">
            <a:avLst/>
          </a:prstGeom>
        </p:spPr>
        <p:txBody>
          <a:bodyPr wrap="none">
            <a:spAutoFit/>
          </a:bodyPr>
          <a:lstStyle/>
          <a:p>
            <a:r>
              <a:rPr lang="en-US" b="1" dirty="0" err="1">
                <a:latin typeface="SimSun" panose="02010600030101010101" pitchFamily="2" charset="-122"/>
                <a:cs typeface="Times New Roman" panose="02020603050405020304" pitchFamily="18" charset="0"/>
              </a:rPr>
              <a:t>机器学习领域常用的数据集</a:t>
            </a:r>
            <a:r>
              <a:rPr lang="en-US" dirty="0">
                <a:effectLst/>
              </a:rPr>
              <a:t> </a:t>
            </a:r>
            <a:endParaRPr lang="en-US" dirty="0"/>
          </a:p>
        </p:txBody>
      </p:sp>
    </p:spTree>
    <p:extLst>
      <p:ext uri="{BB962C8B-B14F-4D97-AF65-F5344CB8AC3E}">
        <p14:creationId xmlns:p14="http://schemas.microsoft.com/office/powerpoint/2010/main" val="2588779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84212" y="326798"/>
            <a:ext cx="8534400" cy="1507067"/>
          </a:xfrm>
        </p:spPr>
        <p:txBody>
          <a:bodyPr/>
          <a:lstStyle/>
          <a:p>
            <a:r>
              <a:rPr lang="en-US" altLang="zh-CN" dirty="0"/>
              <a:t>1.4.5 </a:t>
            </a:r>
            <a:r>
              <a:rPr lang="zh-CN" altLang="en-US" dirty="0"/>
              <a:t>监督学习</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49A1BD8-0B4B-E649-BF0B-93B5AD57259D}"/>
                  </a:ext>
                </a:extLst>
              </p:cNvPr>
              <p:cNvSpPr>
                <a:spLocks noGrp="1"/>
              </p:cNvSpPr>
              <p:nvPr>
                <p:ph idx="1"/>
              </p:nvPr>
            </p:nvSpPr>
            <p:spPr>
              <a:xfrm>
                <a:off x="684212" y="1527310"/>
                <a:ext cx="9959502" cy="2817712"/>
              </a:xfrm>
            </p:spPr>
            <p:txBody>
              <a:bodyPr>
                <a:normAutofit/>
              </a:bodyPr>
              <a:lstStyle/>
              <a:p>
                <a:r>
                  <a:rPr lang="en-US" dirty="0" err="1"/>
                  <a:t>如果这本习题集附带标准答案</a:t>
                </a:r>
                <a14:m>
                  <m:oMath xmlns:m="http://schemas.openxmlformats.org/officeDocument/2006/math">
                    <m:r>
                      <a:rPr lang="en-US" b="1" i="1">
                        <a:latin typeface="Cambria Math" panose="02040503050406030204" pitchFamily="18" charset="0"/>
                      </a:rPr>
                      <m:t>𝐲</m:t>
                    </m:r>
                  </m:oMath>
                </a14:m>
                <a:r>
                  <a:rPr lang="en-US" dirty="0"/>
                  <a:t>，</a:t>
                </a:r>
                <a:r>
                  <a:rPr lang="en-US" dirty="0" err="1"/>
                  <a:t>则此时的学习算法称作</a:t>
                </a:r>
                <a:r>
                  <a:rPr lang="en-US" b="1" dirty="0" err="1"/>
                  <a:t>监督学习</a:t>
                </a:r>
                <a:endParaRPr lang="en-US" b="1" dirty="0"/>
              </a:p>
              <a:p>
                <a:r>
                  <a:rPr lang="en-US" dirty="0" err="1"/>
                  <a:t>在有标签的数据集上迭代学习的过程被称为</a:t>
                </a:r>
                <a:r>
                  <a:rPr lang="en-US" b="1" dirty="0" err="1"/>
                  <a:t>训练</a:t>
                </a:r>
                <a:endParaRPr lang="en-US" b="1" dirty="0"/>
              </a:p>
              <a:p>
                <a:r>
                  <a:rPr lang="en-US" dirty="0" err="1"/>
                  <a:t>训练用到的数据集称作</a:t>
                </a:r>
                <a:r>
                  <a:rPr lang="en-US" b="1" dirty="0" err="1"/>
                  <a:t>训练集</a:t>
                </a:r>
                <a:endParaRPr lang="en-US" b="1" dirty="0"/>
              </a:p>
              <a:p>
                <a:endParaRPr lang="en-US" altLang="zh-CN" dirty="0">
                  <a:latin typeface="SimSun" panose="02010600030101010101" pitchFamily="2" charset="-122"/>
                  <a:cs typeface="Times New Roman" panose="02020603050405020304" pitchFamily="18" charset="0"/>
                </a:endParaRPr>
              </a:p>
            </p:txBody>
          </p:sp>
        </mc:Choice>
        <mc:Fallback xmlns="">
          <p:sp>
            <p:nvSpPr>
              <p:cNvPr id="8" name="Content Placeholder 2">
                <a:extLst>
                  <a:ext uri="{FF2B5EF4-FFF2-40B4-BE49-F238E27FC236}">
                    <a16:creationId xmlns:a16="http://schemas.microsoft.com/office/drawing/2014/main" id="{249A1BD8-0B4B-E649-BF0B-93B5AD57259D}"/>
                  </a:ext>
                </a:extLst>
              </p:cNvPr>
              <p:cNvSpPr>
                <a:spLocks noGrp="1" noRot="1" noChangeAspect="1" noMove="1" noResize="1" noEditPoints="1" noAdjustHandles="1" noChangeArrowheads="1" noChangeShapeType="1" noTextEdit="1"/>
              </p:cNvSpPr>
              <p:nvPr>
                <p:ph idx="1"/>
              </p:nvPr>
            </p:nvSpPr>
            <p:spPr>
              <a:xfrm>
                <a:off x="684212" y="1527310"/>
                <a:ext cx="9959502" cy="2817712"/>
              </a:xfrm>
              <a:blipFill>
                <a:blip r:embed="rId3"/>
                <a:stretch>
                  <a:fillRect l="-245"/>
                </a:stretch>
              </a:blipFill>
            </p:spPr>
            <p:txBody>
              <a:bodyPr/>
              <a:lstStyle/>
              <a:p>
                <a:r>
                  <a:rPr lang="zh-CN" alt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pic>
        <p:nvPicPr>
          <p:cNvPr id="11" name="Picture">
            <a:extLst>
              <a:ext uri="{FF2B5EF4-FFF2-40B4-BE49-F238E27FC236}">
                <a16:creationId xmlns:a16="http://schemas.microsoft.com/office/drawing/2014/main" id="{DE873B11-F05B-014F-B198-0B9E45F7ABBF}"/>
              </a:ext>
            </a:extLst>
          </p:cNvPr>
          <p:cNvPicPr/>
          <p:nvPr/>
        </p:nvPicPr>
        <p:blipFill>
          <a:blip r:embed="rId6"/>
          <a:stretch>
            <a:fillRect/>
          </a:stretch>
        </p:blipFill>
        <p:spPr bwMode="auto">
          <a:xfrm>
            <a:off x="2942617" y="3515633"/>
            <a:ext cx="5334000" cy="2345055"/>
          </a:xfrm>
          <a:prstGeom prst="rect">
            <a:avLst/>
          </a:prstGeom>
          <a:noFill/>
          <a:ln w="9525">
            <a:noFill/>
            <a:headEnd/>
            <a:tailEnd/>
          </a:ln>
        </p:spPr>
      </p:pic>
      <p:sp>
        <p:nvSpPr>
          <p:cNvPr id="3" name="Rectangle 2">
            <a:extLst>
              <a:ext uri="{FF2B5EF4-FFF2-40B4-BE49-F238E27FC236}">
                <a16:creationId xmlns:a16="http://schemas.microsoft.com/office/drawing/2014/main" id="{5FCD3FF7-C4F1-474A-982B-B36B1E57617A}"/>
              </a:ext>
            </a:extLst>
          </p:cNvPr>
          <p:cNvSpPr/>
          <p:nvPr/>
        </p:nvSpPr>
        <p:spPr>
          <a:xfrm>
            <a:off x="7449694" y="5829061"/>
            <a:ext cx="1864613" cy="369332"/>
          </a:xfrm>
          <a:prstGeom prst="rect">
            <a:avLst/>
          </a:prstGeom>
        </p:spPr>
        <p:txBody>
          <a:bodyPr wrap="none">
            <a:spAutoFit/>
          </a:bodyPr>
          <a:lstStyle/>
          <a:p>
            <a:r>
              <a:rPr lang="en-US" b="1" dirty="0" err="1">
                <a:latin typeface="SimSun" panose="02010600030101010101" pitchFamily="2" charset="-122"/>
                <a:cs typeface="Times New Roman" panose="02020603050405020304" pitchFamily="18" charset="0"/>
              </a:rPr>
              <a:t>监督学习的流程</a:t>
            </a:r>
            <a:r>
              <a:rPr lang="en-US" dirty="0">
                <a:effectLst/>
              </a:rPr>
              <a:t> </a:t>
            </a:r>
            <a:endParaRPr lang="en-US" dirty="0"/>
          </a:p>
        </p:txBody>
      </p:sp>
    </p:spTree>
    <p:extLst>
      <p:ext uri="{BB962C8B-B14F-4D97-AF65-F5344CB8AC3E}">
        <p14:creationId xmlns:p14="http://schemas.microsoft.com/office/powerpoint/2010/main" val="3000412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755548" y="346254"/>
            <a:ext cx="8534400" cy="1507067"/>
          </a:xfrm>
        </p:spPr>
        <p:txBody>
          <a:bodyPr/>
          <a:lstStyle/>
          <a:p>
            <a:r>
              <a:rPr lang="en-US" altLang="zh-CN" dirty="0"/>
              <a:t>1.4.6 </a:t>
            </a:r>
            <a:r>
              <a:rPr lang="zh-CN" altLang="en-US" dirty="0"/>
              <a:t>无监督学习</a:t>
            </a:r>
          </a:p>
        </p:txBody>
      </p:sp>
      <p:sp>
        <p:nvSpPr>
          <p:cNvPr id="8" name="Content Placeholder 2">
            <a:extLst>
              <a:ext uri="{FF2B5EF4-FFF2-40B4-BE49-F238E27FC236}">
                <a16:creationId xmlns:a16="http://schemas.microsoft.com/office/drawing/2014/main" id="{249A1BD8-0B4B-E649-BF0B-93B5AD57259D}"/>
              </a:ext>
            </a:extLst>
          </p:cNvPr>
          <p:cNvSpPr>
            <a:spLocks noGrp="1"/>
          </p:cNvSpPr>
          <p:nvPr>
            <p:ph idx="1"/>
          </p:nvPr>
        </p:nvSpPr>
        <p:spPr>
          <a:xfrm>
            <a:off x="684212" y="1540310"/>
            <a:ext cx="9825681" cy="2247023"/>
          </a:xfrm>
        </p:spPr>
        <p:txBody>
          <a:bodyPr>
            <a:normAutofit/>
          </a:bodyPr>
          <a:lstStyle/>
          <a:p>
            <a:r>
              <a:rPr lang="en-US" dirty="0" err="1"/>
              <a:t>只给机器做题，却不告诉它参考答案</a:t>
            </a:r>
            <a:r>
              <a:rPr lang="en-US" dirty="0"/>
              <a:t>， </a:t>
            </a:r>
            <a:r>
              <a:rPr lang="en-US" dirty="0" err="1"/>
              <a:t>此时的学习称作</a:t>
            </a:r>
            <a:r>
              <a:rPr lang="en-US" b="1" dirty="0" err="1"/>
              <a:t>无监督学习</a:t>
            </a:r>
            <a:r>
              <a:rPr lang="en-US" dirty="0">
                <a:effectLst/>
              </a:rPr>
              <a:t> </a:t>
            </a:r>
          </a:p>
          <a:p>
            <a:pPr lvl="1"/>
            <a:r>
              <a:rPr lang="en-US" b="1" dirty="0" err="1"/>
              <a:t>聚类</a:t>
            </a:r>
            <a:endParaRPr lang="en-US" b="1" dirty="0"/>
          </a:p>
          <a:p>
            <a:pPr lvl="1"/>
            <a:r>
              <a:rPr lang="en-US" b="1" dirty="0" err="1"/>
              <a:t>降维</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5" name="Picture 4">
            <a:hlinkClick r:id="rId5"/>
            <a:extLst>
              <a:ext uri="{FF2B5EF4-FFF2-40B4-BE49-F238E27FC236}">
                <a16:creationId xmlns:a16="http://schemas.microsoft.com/office/drawing/2014/main" id="{30105523-CB09-624C-8E05-CDBB7B254832}"/>
              </a:ext>
            </a:extLst>
          </p:cNvPr>
          <p:cNvPicPr>
            <a:picLocks noChangeAspect="1"/>
          </p:cNvPicPr>
          <p:nvPr/>
        </p:nvPicPr>
        <p:blipFill>
          <a:blip r:embed="rId6"/>
          <a:stretch>
            <a:fillRect/>
          </a:stretch>
        </p:blipFill>
        <p:spPr>
          <a:xfrm>
            <a:off x="2856332" y="3401328"/>
            <a:ext cx="6686858" cy="2875349"/>
          </a:xfrm>
          <a:prstGeom prst="rect">
            <a:avLst/>
          </a:prstGeom>
        </p:spPr>
      </p:pic>
      <p:sp>
        <p:nvSpPr>
          <p:cNvPr id="6" name="Rectangle 5">
            <a:extLst>
              <a:ext uri="{FF2B5EF4-FFF2-40B4-BE49-F238E27FC236}">
                <a16:creationId xmlns:a16="http://schemas.microsoft.com/office/drawing/2014/main" id="{CD37E44A-3C2E-D848-84BF-034340EE9C9B}"/>
              </a:ext>
            </a:extLst>
          </p:cNvPr>
          <p:cNvSpPr/>
          <p:nvPr/>
        </p:nvSpPr>
        <p:spPr>
          <a:xfrm>
            <a:off x="2504301" y="5946773"/>
            <a:ext cx="8462963" cy="369332"/>
          </a:xfrm>
          <a:prstGeom prst="rect">
            <a:avLst/>
          </a:prstGeom>
        </p:spPr>
        <p:txBody>
          <a:bodyPr wrap="square">
            <a:spAutoFit/>
          </a:bodyPr>
          <a:lstStyle/>
          <a:p>
            <a:endParaRPr lang="en-US" dirty="0"/>
          </a:p>
        </p:txBody>
      </p:sp>
    </p:spTree>
    <p:extLst>
      <p:ext uri="{BB962C8B-B14F-4D97-AF65-F5344CB8AC3E}">
        <p14:creationId xmlns:p14="http://schemas.microsoft.com/office/powerpoint/2010/main" val="1536490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541540" y="365378"/>
            <a:ext cx="8534400" cy="1507067"/>
          </a:xfrm>
        </p:spPr>
        <p:txBody>
          <a:bodyPr/>
          <a:lstStyle/>
          <a:p>
            <a:r>
              <a:rPr lang="en-US" altLang="zh-CN" dirty="0"/>
              <a:t>1.4.7 </a:t>
            </a:r>
            <a:r>
              <a:rPr lang="zh-CN" altLang="en-US" dirty="0"/>
              <a:t>其他类型的机器学习算法</a:t>
            </a:r>
          </a:p>
        </p:txBody>
      </p:sp>
      <p:sp>
        <p:nvSpPr>
          <p:cNvPr id="8" name="Content Placeholder 2">
            <a:extLst>
              <a:ext uri="{FF2B5EF4-FFF2-40B4-BE49-F238E27FC236}">
                <a16:creationId xmlns:a16="http://schemas.microsoft.com/office/drawing/2014/main" id="{249A1BD8-0B4B-E649-BF0B-93B5AD57259D}"/>
              </a:ext>
            </a:extLst>
          </p:cNvPr>
          <p:cNvSpPr>
            <a:spLocks noGrp="1"/>
          </p:cNvSpPr>
          <p:nvPr>
            <p:ph idx="1"/>
          </p:nvPr>
        </p:nvSpPr>
        <p:spPr>
          <a:xfrm>
            <a:off x="838200" y="1825624"/>
            <a:ext cx="9825681" cy="4080905"/>
          </a:xfrm>
        </p:spPr>
        <p:txBody>
          <a:bodyPr>
            <a:normAutofit/>
          </a:bodyPr>
          <a:lstStyle/>
          <a:p>
            <a:r>
              <a:rPr lang="en-US" b="1" dirty="0" err="1"/>
              <a:t>半监督学习</a:t>
            </a:r>
            <a:endParaRPr lang="en-US" b="1" dirty="0"/>
          </a:p>
          <a:p>
            <a:r>
              <a:rPr lang="en-US" b="1" dirty="0" err="1"/>
              <a:t>强化学习</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3" name="Picture 2">
            <a:hlinkClick r:id="rId5"/>
            <a:extLst>
              <a:ext uri="{FF2B5EF4-FFF2-40B4-BE49-F238E27FC236}">
                <a16:creationId xmlns:a16="http://schemas.microsoft.com/office/drawing/2014/main" id="{B7B90FE2-4F46-1941-B50E-B57B366936FA}"/>
              </a:ext>
            </a:extLst>
          </p:cNvPr>
          <p:cNvPicPr>
            <a:picLocks noChangeAspect="1"/>
          </p:cNvPicPr>
          <p:nvPr/>
        </p:nvPicPr>
        <p:blipFill>
          <a:blip r:embed="rId6"/>
          <a:stretch>
            <a:fillRect/>
          </a:stretch>
        </p:blipFill>
        <p:spPr>
          <a:xfrm>
            <a:off x="3813053" y="2449401"/>
            <a:ext cx="6850828" cy="3307971"/>
          </a:xfrm>
          <a:prstGeom prst="rect">
            <a:avLst/>
          </a:prstGeom>
        </p:spPr>
      </p:pic>
      <p:sp>
        <p:nvSpPr>
          <p:cNvPr id="9" name="Rectangle 8">
            <a:extLst>
              <a:ext uri="{FF2B5EF4-FFF2-40B4-BE49-F238E27FC236}">
                <a16:creationId xmlns:a16="http://schemas.microsoft.com/office/drawing/2014/main" id="{915CD366-5033-274E-B74A-1337CA4A4D17}"/>
              </a:ext>
            </a:extLst>
          </p:cNvPr>
          <p:cNvSpPr/>
          <p:nvPr/>
        </p:nvSpPr>
        <p:spPr>
          <a:xfrm>
            <a:off x="3383847" y="5906529"/>
            <a:ext cx="184731" cy="369332"/>
          </a:xfrm>
          <a:prstGeom prst="rect">
            <a:avLst/>
          </a:prstGeom>
        </p:spPr>
        <p:txBody>
          <a:bodyPr wrap="none">
            <a:spAutoFit/>
          </a:bodyPr>
          <a:lstStyle/>
          <a:p>
            <a:endParaRPr lang="en-US" dirty="0"/>
          </a:p>
        </p:txBody>
      </p:sp>
    </p:spTree>
    <p:extLst>
      <p:ext uri="{BB962C8B-B14F-4D97-AF65-F5344CB8AC3E}">
        <p14:creationId xmlns:p14="http://schemas.microsoft.com/office/powerpoint/2010/main" val="9181145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560995" y="275405"/>
            <a:ext cx="8534400" cy="1507067"/>
          </a:xfrm>
        </p:spPr>
        <p:txBody>
          <a:bodyPr/>
          <a:lstStyle/>
          <a:p>
            <a:r>
              <a:rPr lang="en-US" altLang="zh-CN" dirty="0"/>
              <a:t>1.5 </a:t>
            </a:r>
            <a:r>
              <a:rPr lang="zh-CN" altLang="en-US" dirty="0"/>
              <a:t>语料库</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10" name="Picture 9">
            <a:hlinkClick r:id="rId5"/>
            <a:extLst>
              <a:ext uri="{FF2B5EF4-FFF2-40B4-BE49-F238E27FC236}">
                <a16:creationId xmlns:a16="http://schemas.microsoft.com/office/drawing/2014/main" id="{7C3BD250-378A-E64E-B4AA-DE6925DF4CCC}"/>
              </a:ext>
            </a:extLst>
          </p:cNvPr>
          <p:cNvPicPr>
            <a:picLocks noChangeAspect="1"/>
          </p:cNvPicPr>
          <p:nvPr/>
        </p:nvPicPr>
        <p:blipFill>
          <a:blip r:embed="rId6"/>
          <a:stretch>
            <a:fillRect/>
          </a:stretch>
        </p:blipFill>
        <p:spPr>
          <a:xfrm>
            <a:off x="2757386" y="2078566"/>
            <a:ext cx="7429500" cy="3454400"/>
          </a:xfrm>
          <a:prstGeom prst="rect">
            <a:avLst/>
          </a:prstGeom>
        </p:spPr>
      </p:pic>
      <p:sp>
        <p:nvSpPr>
          <p:cNvPr id="11" name="Rectangle 10">
            <a:extLst>
              <a:ext uri="{FF2B5EF4-FFF2-40B4-BE49-F238E27FC236}">
                <a16:creationId xmlns:a16="http://schemas.microsoft.com/office/drawing/2014/main" id="{87B64AB9-B7CB-3B43-BBE9-3DD9C14539C3}"/>
              </a:ext>
            </a:extLst>
          </p:cNvPr>
          <p:cNvSpPr/>
          <p:nvPr/>
        </p:nvSpPr>
        <p:spPr>
          <a:xfrm>
            <a:off x="4439296" y="5829061"/>
            <a:ext cx="184731" cy="369332"/>
          </a:xfrm>
          <a:prstGeom prst="rect">
            <a:avLst/>
          </a:prstGeom>
        </p:spPr>
        <p:txBody>
          <a:bodyPr wrap="none">
            <a:spAutoFit/>
          </a:bodyPr>
          <a:lstStyle/>
          <a:p>
            <a:endParaRPr lang="en-US" dirty="0"/>
          </a:p>
        </p:txBody>
      </p:sp>
    </p:spTree>
    <p:extLst>
      <p:ext uri="{BB962C8B-B14F-4D97-AF65-F5344CB8AC3E}">
        <p14:creationId xmlns:p14="http://schemas.microsoft.com/office/powerpoint/2010/main" val="3883855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1066833" y="607718"/>
            <a:ext cx="8534400" cy="1507067"/>
          </a:xfrm>
        </p:spPr>
        <p:txBody>
          <a:bodyPr/>
          <a:lstStyle/>
          <a:p>
            <a:r>
              <a:rPr lang="en-US" altLang="zh-CN" dirty="0"/>
              <a:t>1.5.1 </a:t>
            </a:r>
            <a:r>
              <a:rPr lang="zh-CN" altLang="en-US" dirty="0"/>
              <a:t>中文分词语料库</a:t>
            </a:r>
          </a:p>
        </p:txBody>
      </p:sp>
      <p:sp>
        <p:nvSpPr>
          <p:cNvPr id="8" name="Content Placeholder 2">
            <a:extLst>
              <a:ext uri="{FF2B5EF4-FFF2-40B4-BE49-F238E27FC236}">
                <a16:creationId xmlns:a16="http://schemas.microsoft.com/office/drawing/2014/main" id="{7DEC1E87-FC9B-AA47-B219-BC732CB0C7A4}"/>
              </a:ext>
            </a:extLst>
          </p:cNvPr>
          <p:cNvSpPr>
            <a:spLocks noGrp="1"/>
          </p:cNvSpPr>
          <p:nvPr>
            <p:ph idx="1"/>
          </p:nvPr>
        </p:nvSpPr>
        <p:spPr>
          <a:xfrm>
            <a:off x="838200" y="1825625"/>
            <a:ext cx="9825681" cy="2052470"/>
          </a:xfrm>
        </p:spPr>
        <p:txBody>
          <a:bodyPr>
            <a:normAutofit/>
          </a:bodyPr>
          <a:lstStyle/>
          <a:p>
            <a:r>
              <a:rPr lang="en-US" dirty="0" err="1"/>
              <a:t>由人工正确切分后的句子集合</a:t>
            </a:r>
            <a:endParaRPr lang="en-US" altLang="zh-CN" dirty="0">
              <a:latin typeface="SimSun" panose="02010600030101010101" pitchFamily="2" charset="-122"/>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3" name="Rectangle 2">
            <a:extLst>
              <a:ext uri="{FF2B5EF4-FFF2-40B4-BE49-F238E27FC236}">
                <a16:creationId xmlns:a16="http://schemas.microsoft.com/office/drawing/2014/main" id="{C77063C4-8382-7E49-BCFA-22C7A046E12F}"/>
              </a:ext>
            </a:extLst>
          </p:cNvPr>
          <p:cNvSpPr/>
          <p:nvPr/>
        </p:nvSpPr>
        <p:spPr>
          <a:xfrm>
            <a:off x="2592644" y="4039078"/>
            <a:ext cx="4695516" cy="369332"/>
          </a:xfrm>
          <a:prstGeom prst="rect">
            <a:avLst/>
          </a:prstGeom>
        </p:spPr>
        <p:txBody>
          <a:bodyPr wrap="none">
            <a:spAutoFit/>
          </a:bodyPr>
          <a:lstStyle/>
          <a:p>
            <a:pPr>
              <a:spcBef>
                <a:spcPts val="500"/>
              </a:spcBef>
              <a:spcAft>
                <a:spcPts val="500"/>
              </a:spcAft>
            </a:pPr>
            <a:r>
              <a:rPr lang="en-US" dirty="0" err="1">
                <a:latin typeface="SimSun" panose="02010600030101010101" pitchFamily="2" charset="-122"/>
                <a:ea typeface="SimSun" panose="02010600030101010101" pitchFamily="2" charset="-122"/>
                <a:cs typeface="Times New Roman" panose="02020603050405020304" pitchFamily="18" charset="0"/>
              </a:rPr>
              <a:t>先</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有</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通货膨胀</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干扰</a:t>
            </a:r>
            <a:r>
              <a:rPr lang="en-US" dirty="0">
                <a:latin typeface="Calibri" panose="020F0502020204030204" pitchFamily="34" charset="0"/>
                <a:ea typeface="SimSun" panose="02010600030101010101" pitchFamily="2" charset="-122"/>
                <a:cs typeface="Times New Roman" panose="02020603050405020304" pitchFamily="18" charset="0"/>
              </a:rPr>
              <a:t> , </a:t>
            </a:r>
            <a:r>
              <a:rPr lang="en-US" dirty="0" err="1">
                <a:latin typeface="SimSun" panose="02010600030101010101" pitchFamily="2" charset="-122"/>
                <a:ea typeface="SimSun" panose="02010600030101010101" pitchFamily="2" charset="-122"/>
                <a:cs typeface="Times New Roman" panose="02020603050405020304" pitchFamily="18" charset="0"/>
              </a:rPr>
              <a:t>后</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有</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通货</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紧缩</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叫板</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a:latin typeface="SimSun" panose="02010600030101010101" pitchFamily="2" charset="-122"/>
                <a:ea typeface="SimSun" panose="02010600030101010101" pitchFamily="2" charset="-122"/>
                <a:cs typeface="Times New Roman" panose="02020603050405020304" pitchFamily="18" charset="0"/>
              </a:rPr>
              <a:t>。</a:t>
            </a:r>
            <a:endParaRPr lang="en-US" dirty="0">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06375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09600" y="589783"/>
            <a:ext cx="8534400" cy="1507067"/>
          </a:xfrm>
        </p:spPr>
        <p:txBody>
          <a:bodyPr/>
          <a:lstStyle/>
          <a:p>
            <a:r>
              <a:rPr lang="en-US" altLang="zh-CN" dirty="0"/>
              <a:t>1.5.2 </a:t>
            </a:r>
            <a:r>
              <a:rPr lang="zh-CN" altLang="en-US" dirty="0"/>
              <a:t>词性标注语料库</a:t>
            </a:r>
          </a:p>
        </p:txBody>
      </p:sp>
      <p:sp>
        <p:nvSpPr>
          <p:cNvPr id="8" name="Content Placeholder 2">
            <a:extLst>
              <a:ext uri="{FF2B5EF4-FFF2-40B4-BE49-F238E27FC236}">
                <a16:creationId xmlns:a16="http://schemas.microsoft.com/office/drawing/2014/main" id="{7DEC1E87-FC9B-AA47-B219-BC732CB0C7A4}"/>
              </a:ext>
            </a:extLst>
          </p:cNvPr>
          <p:cNvSpPr>
            <a:spLocks noGrp="1"/>
          </p:cNvSpPr>
          <p:nvPr>
            <p:ph idx="1"/>
          </p:nvPr>
        </p:nvSpPr>
        <p:spPr>
          <a:xfrm>
            <a:off x="838200" y="1825624"/>
            <a:ext cx="9825681" cy="4080905"/>
          </a:xfrm>
        </p:spPr>
        <p:txBody>
          <a:bodyPr>
            <a:normAutofit/>
          </a:bodyPr>
          <a:lstStyle/>
          <a:p>
            <a:r>
              <a:rPr lang="zh-CN" altLang="en-US" dirty="0"/>
              <a:t>切分并为每个词语指定一个词性的语料</a:t>
            </a:r>
            <a:endParaRPr lang="en-US" altLang="zh-CN" dirty="0">
              <a:latin typeface="SimSun" panose="02010600030101010101" pitchFamily="2" charset="-122"/>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5" name="Rectangle 4">
            <a:extLst>
              <a:ext uri="{FF2B5EF4-FFF2-40B4-BE49-F238E27FC236}">
                <a16:creationId xmlns:a16="http://schemas.microsoft.com/office/drawing/2014/main" id="{9733E756-31F2-3449-97FA-EDCD6B7139BF}"/>
              </a:ext>
            </a:extLst>
          </p:cNvPr>
          <p:cNvSpPr/>
          <p:nvPr/>
        </p:nvSpPr>
        <p:spPr>
          <a:xfrm>
            <a:off x="972766" y="4597410"/>
            <a:ext cx="6096000" cy="646331"/>
          </a:xfrm>
          <a:prstGeom prst="rect">
            <a:avLst/>
          </a:prstGeom>
        </p:spPr>
        <p:txBody>
          <a:bodyPr>
            <a:spAutoFit/>
          </a:bodyPr>
          <a:lstStyle/>
          <a:p>
            <a:pPr>
              <a:spcBef>
                <a:spcPts val="500"/>
              </a:spcBef>
              <a:spcAft>
                <a:spcPts val="500"/>
              </a:spcAft>
            </a:pPr>
            <a:r>
              <a:rPr lang="en-US" dirty="0" err="1">
                <a:latin typeface="SimSun" panose="02010600030101010101" pitchFamily="2" charset="-122"/>
                <a:ea typeface="SimSun" panose="02010600030101010101" pitchFamily="2" charset="-122"/>
                <a:cs typeface="Times New Roman" panose="02020603050405020304" pitchFamily="18" charset="0"/>
              </a:rPr>
              <a:t>迈向</a:t>
            </a:r>
            <a:r>
              <a:rPr lang="en-US" dirty="0">
                <a:latin typeface="Calibri" panose="020F0502020204030204" pitchFamily="34" charset="0"/>
                <a:ea typeface="SimSun" panose="02010600030101010101" pitchFamily="2" charset="-122"/>
                <a:cs typeface="Times New Roman" panose="02020603050405020304" pitchFamily="18" charset="0"/>
              </a:rPr>
              <a:t>/v </a:t>
            </a:r>
            <a:r>
              <a:rPr lang="en-US" dirty="0" err="1">
                <a:latin typeface="SimSun" panose="02010600030101010101" pitchFamily="2" charset="-122"/>
                <a:ea typeface="SimSun" panose="02010600030101010101" pitchFamily="2" charset="-122"/>
                <a:cs typeface="Times New Roman" panose="02020603050405020304" pitchFamily="18" charset="0"/>
              </a:rPr>
              <a:t>充满</a:t>
            </a:r>
            <a:r>
              <a:rPr lang="en-US" dirty="0">
                <a:latin typeface="Calibri" panose="020F0502020204030204" pitchFamily="34" charset="0"/>
                <a:ea typeface="SimSun" panose="02010600030101010101" pitchFamily="2" charset="-122"/>
                <a:cs typeface="Times New Roman" panose="02020603050405020304" pitchFamily="18" charset="0"/>
              </a:rPr>
              <a:t>/v </a:t>
            </a:r>
            <a:r>
              <a:rPr lang="en-US" dirty="0" err="1">
                <a:latin typeface="SimSun" panose="02010600030101010101" pitchFamily="2" charset="-122"/>
                <a:ea typeface="SimSun" panose="02010600030101010101" pitchFamily="2" charset="-122"/>
                <a:cs typeface="Times New Roman" panose="02020603050405020304" pitchFamily="18" charset="0"/>
              </a:rPr>
              <a:t>希望</a:t>
            </a:r>
            <a:r>
              <a:rPr lang="en-US" dirty="0">
                <a:latin typeface="Calibri" panose="020F0502020204030204" pitchFamily="34" charset="0"/>
                <a:ea typeface="SimSun" panose="02010600030101010101" pitchFamily="2" charset="-122"/>
                <a:cs typeface="Times New Roman" panose="02020603050405020304" pitchFamily="18" charset="0"/>
              </a:rPr>
              <a:t>/n </a:t>
            </a:r>
            <a:r>
              <a:rPr lang="en-US" dirty="0" err="1">
                <a:latin typeface="SimSun" panose="02010600030101010101" pitchFamily="2" charset="-122"/>
                <a:ea typeface="SimSun" panose="02010600030101010101" pitchFamily="2" charset="-122"/>
                <a:cs typeface="Times New Roman" panose="02020603050405020304" pitchFamily="18" charset="0"/>
              </a:rPr>
              <a:t>的</a:t>
            </a:r>
            <a:r>
              <a:rPr lang="en-US" dirty="0">
                <a:latin typeface="Calibri" panose="020F0502020204030204" pitchFamily="34" charset="0"/>
                <a:ea typeface="SimSun" panose="02010600030101010101" pitchFamily="2" charset="-122"/>
                <a:cs typeface="Times New Roman" panose="02020603050405020304" pitchFamily="18" charset="0"/>
              </a:rPr>
              <a:t>/u </a:t>
            </a:r>
            <a:r>
              <a:rPr lang="en-US" dirty="0" err="1">
                <a:latin typeface="SimSun" panose="02010600030101010101" pitchFamily="2" charset="-122"/>
                <a:ea typeface="SimSun" panose="02010600030101010101" pitchFamily="2" charset="-122"/>
                <a:cs typeface="Times New Roman" panose="02020603050405020304" pitchFamily="18" charset="0"/>
              </a:rPr>
              <a:t>新</a:t>
            </a:r>
            <a:r>
              <a:rPr lang="en-US" dirty="0">
                <a:latin typeface="Calibri" panose="020F0502020204030204" pitchFamily="34" charset="0"/>
                <a:ea typeface="SimSun" panose="02010600030101010101" pitchFamily="2" charset="-122"/>
                <a:cs typeface="Times New Roman" panose="02020603050405020304" pitchFamily="18" charset="0"/>
              </a:rPr>
              <a:t>/a </a:t>
            </a:r>
            <a:r>
              <a:rPr lang="en-US" dirty="0" err="1">
                <a:latin typeface="SimSun" panose="02010600030101010101" pitchFamily="2" charset="-122"/>
                <a:ea typeface="SimSun" panose="02010600030101010101" pitchFamily="2" charset="-122"/>
                <a:cs typeface="Times New Roman" panose="02020603050405020304" pitchFamily="18" charset="0"/>
              </a:rPr>
              <a:t>世纪</a:t>
            </a:r>
            <a:r>
              <a:rPr lang="en-US" dirty="0">
                <a:latin typeface="Calibri" panose="020F0502020204030204" pitchFamily="34" charset="0"/>
                <a:ea typeface="SimSun" panose="02010600030101010101" pitchFamily="2" charset="-122"/>
                <a:cs typeface="Times New Roman" panose="02020603050405020304" pitchFamily="18" charset="0"/>
              </a:rPr>
              <a:t>/n ——/w </a:t>
            </a:r>
            <a:r>
              <a:rPr lang="en-US" dirty="0" err="1">
                <a:latin typeface="SimSun" panose="02010600030101010101" pitchFamily="2" charset="-122"/>
                <a:ea typeface="SimSun" panose="02010600030101010101" pitchFamily="2" charset="-122"/>
                <a:cs typeface="Times New Roman" panose="02020603050405020304" pitchFamily="18" charset="0"/>
              </a:rPr>
              <a:t>一九九八年</a:t>
            </a:r>
            <a:r>
              <a:rPr lang="en-US" dirty="0">
                <a:latin typeface="Calibri" panose="020F0502020204030204" pitchFamily="34" charset="0"/>
                <a:ea typeface="SimSun" panose="02010600030101010101" pitchFamily="2" charset="-122"/>
                <a:cs typeface="Times New Roman" panose="02020603050405020304" pitchFamily="18" charset="0"/>
              </a:rPr>
              <a:t>/t </a:t>
            </a:r>
            <a:r>
              <a:rPr lang="en-US" dirty="0" err="1">
                <a:latin typeface="SimSun" panose="02010600030101010101" pitchFamily="2" charset="-122"/>
                <a:ea typeface="SimSun" panose="02010600030101010101" pitchFamily="2" charset="-122"/>
                <a:cs typeface="Times New Roman" panose="02020603050405020304" pitchFamily="18" charset="0"/>
              </a:rPr>
              <a:t>新年</a:t>
            </a:r>
            <a:r>
              <a:rPr lang="en-US" dirty="0">
                <a:latin typeface="Calibri" panose="020F0502020204030204" pitchFamily="34" charset="0"/>
                <a:ea typeface="SimSun" panose="02010600030101010101" pitchFamily="2" charset="-122"/>
                <a:cs typeface="Times New Roman" panose="02020603050405020304" pitchFamily="18" charset="0"/>
              </a:rPr>
              <a:t>/t </a:t>
            </a:r>
            <a:r>
              <a:rPr lang="en-US" dirty="0" err="1">
                <a:latin typeface="SimSun" panose="02010600030101010101" pitchFamily="2" charset="-122"/>
                <a:ea typeface="SimSun" panose="02010600030101010101" pitchFamily="2" charset="-122"/>
                <a:cs typeface="Times New Roman" panose="02020603050405020304" pitchFamily="18" charset="0"/>
              </a:rPr>
              <a:t>讲话</a:t>
            </a:r>
            <a:r>
              <a:rPr lang="en-US" dirty="0">
                <a:latin typeface="Calibri" panose="020F0502020204030204" pitchFamily="34" charset="0"/>
                <a:ea typeface="SimSun" panose="02010600030101010101" pitchFamily="2" charset="-122"/>
                <a:cs typeface="Times New Roman" panose="02020603050405020304" pitchFamily="18" charset="0"/>
              </a:rPr>
              <a:t>/n </a:t>
            </a:r>
            <a:r>
              <a:rPr lang="en-US" dirty="0">
                <a:latin typeface="SimSun" panose="02010600030101010101" pitchFamily="2" charset="-122"/>
                <a:ea typeface="SimSun" panose="02010600030101010101" pitchFamily="2" charset="-122"/>
                <a:cs typeface="Times New Roman" panose="02020603050405020304" pitchFamily="18" charset="0"/>
              </a:rPr>
              <a:t>（</a:t>
            </a:r>
            <a:r>
              <a:rPr lang="en-US" dirty="0">
                <a:latin typeface="Calibri" panose="020F0502020204030204" pitchFamily="34" charset="0"/>
                <a:ea typeface="SimSun" panose="02010600030101010101" pitchFamily="2" charset="-122"/>
                <a:cs typeface="Times New Roman" panose="02020603050405020304" pitchFamily="18" charset="0"/>
              </a:rPr>
              <a:t>/w </a:t>
            </a:r>
            <a:r>
              <a:rPr lang="en-US" dirty="0" err="1">
                <a:latin typeface="SimSun" panose="02010600030101010101" pitchFamily="2" charset="-122"/>
                <a:ea typeface="SimSun" panose="02010600030101010101" pitchFamily="2" charset="-122"/>
                <a:cs typeface="Times New Roman" panose="02020603050405020304" pitchFamily="18" charset="0"/>
              </a:rPr>
              <a:t>附</a:t>
            </a:r>
            <a:r>
              <a:rPr lang="en-US" dirty="0">
                <a:latin typeface="Calibri" panose="020F0502020204030204" pitchFamily="34" charset="0"/>
                <a:ea typeface="SimSun" panose="02010600030101010101" pitchFamily="2" charset="-122"/>
                <a:cs typeface="Times New Roman" panose="02020603050405020304" pitchFamily="18" charset="0"/>
              </a:rPr>
              <a:t>/v </a:t>
            </a:r>
            <a:r>
              <a:rPr lang="en-US" dirty="0" err="1">
                <a:latin typeface="SimSun" panose="02010600030101010101" pitchFamily="2" charset="-122"/>
                <a:ea typeface="SimSun" panose="02010600030101010101" pitchFamily="2" charset="-122"/>
                <a:cs typeface="Times New Roman" panose="02020603050405020304" pitchFamily="18" charset="0"/>
              </a:rPr>
              <a:t>图片</a:t>
            </a:r>
            <a:r>
              <a:rPr lang="en-US" dirty="0">
                <a:latin typeface="Calibri" panose="020F0502020204030204" pitchFamily="34" charset="0"/>
                <a:ea typeface="SimSun" panose="02010600030101010101" pitchFamily="2" charset="-122"/>
                <a:cs typeface="Times New Roman" panose="02020603050405020304" pitchFamily="18" charset="0"/>
              </a:rPr>
              <a:t>/n </a:t>
            </a:r>
            <a:r>
              <a:rPr lang="en-US" dirty="0">
                <a:latin typeface="SimSun" panose="02010600030101010101" pitchFamily="2" charset="-122"/>
                <a:ea typeface="SimSun" panose="02010600030101010101" pitchFamily="2" charset="-122"/>
                <a:cs typeface="Times New Roman" panose="02020603050405020304" pitchFamily="18" charset="0"/>
              </a:rPr>
              <a:t>１</a:t>
            </a:r>
            <a:r>
              <a:rPr lang="en-US" dirty="0">
                <a:latin typeface="Calibri" panose="020F0502020204030204" pitchFamily="34" charset="0"/>
                <a:ea typeface="SimSun" panose="02010600030101010101" pitchFamily="2" charset="-122"/>
                <a:cs typeface="Times New Roman" panose="02020603050405020304" pitchFamily="18" charset="0"/>
              </a:rPr>
              <a:t>/m </a:t>
            </a:r>
            <a:r>
              <a:rPr lang="en-US" dirty="0" err="1">
                <a:latin typeface="SimSun" panose="02010600030101010101" pitchFamily="2" charset="-122"/>
                <a:ea typeface="SimSun" panose="02010600030101010101" pitchFamily="2" charset="-122"/>
                <a:cs typeface="Times New Roman" panose="02020603050405020304" pitchFamily="18" charset="0"/>
              </a:rPr>
              <a:t>张</a:t>
            </a:r>
            <a:r>
              <a:rPr lang="en-US" dirty="0">
                <a:latin typeface="Calibri" panose="020F0502020204030204" pitchFamily="34" charset="0"/>
                <a:ea typeface="SimSun" panose="02010600030101010101" pitchFamily="2" charset="-122"/>
                <a:cs typeface="Times New Roman" panose="02020603050405020304" pitchFamily="18" charset="0"/>
              </a:rPr>
              <a:t>/q </a:t>
            </a:r>
            <a:r>
              <a:rPr lang="en-US" dirty="0">
                <a:latin typeface="SimSun" panose="02010600030101010101" pitchFamily="2" charset="-122"/>
                <a:ea typeface="SimSun" panose="02010600030101010101" pitchFamily="2" charset="-122"/>
                <a:cs typeface="Times New Roman" panose="02020603050405020304" pitchFamily="18" charset="0"/>
              </a:rPr>
              <a:t>）</a:t>
            </a:r>
            <a:r>
              <a:rPr lang="en-US" dirty="0">
                <a:latin typeface="Calibri" panose="020F0502020204030204" pitchFamily="34" charset="0"/>
                <a:ea typeface="SimSun" panose="02010600030101010101" pitchFamily="2" charset="-122"/>
                <a:cs typeface="Times New Roman" panose="02020603050405020304" pitchFamily="18" charset="0"/>
              </a:rPr>
              <a:t>/w</a:t>
            </a:r>
          </a:p>
        </p:txBody>
      </p:sp>
    </p:spTree>
    <p:extLst>
      <p:ext uri="{BB962C8B-B14F-4D97-AF65-F5344CB8AC3E}">
        <p14:creationId xmlns:p14="http://schemas.microsoft.com/office/powerpoint/2010/main" val="1792912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84212" y="573899"/>
            <a:ext cx="8534400" cy="1507067"/>
          </a:xfrm>
        </p:spPr>
        <p:txBody>
          <a:bodyPr/>
          <a:lstStyle/>
          <a:p>
            <a:r>
              <a:rPr lang="en-US" altLang="zh-CN" dirty="0"/>
              <a:t>1.5.3 </a:t>
            </a:r>
            <a:r>
              <a:rPr lang="zh-CN" altLang="en-US" dirty="0"/>
              <a:t>命名实体识别语料库</a:t>
            </a:r>
          </a:p>
        </p:txBody>
      </p:sp>
      <p:sp>
        <p:nvSpPr>
          <p:cNvPr id="8" name="Content Placeholder 2">
            <a:extLst>
              <a:ext uri="{FF2B5EF4-FFF2-40B4-BE49-F238E27FC236}">
                <a16:creationId xmlns:a16="http://schemas.microsoft.com/office/drawing/2014/main" id="{7DEC1E87-FC9B-AA47-B219-BC732CB0C7A4}"/>
              </a:ext>
            </a:extLst>
          </p:cNvPr>
          <p:cNvSpPr>
            <a:spLocks noGrp="1"/>
          </p:cNvSpPr>
          <p:nvPr>
            <p:ph idx="1"/>
          </p:nvPr>
        </p:nvSpPr>
        <p:spPr>
          <a:xfrm>
            <a:off x="838200" y="1825624"/>
            <a:ext cx="9825681" cy="4080905"/>
          </a:xfrm>
        </p:spPr>
        <p:txBody>
          <a:bodyPr>
            <a:normAutofit/>
          </a:bodyPr>
          <a:lstStyle/>
          <a:p>
            <a:r>
              <a:rPr lang="zh-CN" altLang="en-US" dirty="0"/>
              <a:t>人工标注了文本内部制作者关心的实体名词以及实体类别</a:t>
            </a:r>
            <a:endParaRPr lang="en-US" altLang="zh-CN" dirty="0">
              <a:latin typeface="SimSun" panose="02010600030101010101" pitchFamily="2" charset="-122"/>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3" name="Rectangle 2">
            <a:extLst>
              <a:ext uri="{FF2B5EF4-FFF2-40B4-BE49-F238E27FC236}">
                <a16:creationId xmlns:a16="http://schemas.microsoft.com/office/drawing/2014/main" id="{574CFAE7-31DD-2C40-8D01-532B29EAE99C}"/>
              </a:ext>
            </a:extLst>
          </p:cNvPr>
          <p:cNvSpPr/>
          <p:nvPr/>
        </p:nvSpPr>
        <p:spPr>
          <a:xfrm>
            <a:off x="966281" y="4569156"/>
            <a:ext cx="6096000" cy="923330"/>
          </a:xfrm>
          <a:prstGeom prst="rect">
            <a:avLst/>
          </a:prstGeom>
        </p:spPr>
        <p:txBody>
          <a:bodyPr>
            <a:spAutoFit/>
          </a:bodyPr>
          <a:lstStyle/>
          <a:p>
            <a:pPr>
              <a:spcBef>
                <a:spcPts val="500"/>
              </a:spcBef>
              <a:spcAft>
                <a:spcPts val="500"/>
              </a:spcAft>
            </a:pPr>
            <a:r>
              <a:rPr lang="en-US" b="1" dirty="0" err="1">
                <a:latin typeface="SimSun" panose="02010600030101010101" pitchFamily="2" charset="-122"/>
                <a:ea typeface="SimSun" panose="02010600030101010101" pitchFamily="2" charset="-122"/>
                <a:cs typeface="Times New Roman" panose="02020603050405020304" pitchFamily="18" charset="0"/>
              </a:rPr>
              <a:t>萨哈夫</a:t>
            </a:r>
            <a:r>
              <a:rPr lang="en-US" b="1" dirty="0">
                <a:latin typeface="Calibri" panose="020F0502020204030204" pitchFamily="34" charset="0"/>
                <a:ea typeface="SimSun" panose="02010600030101010101" pitchFamily="2" charset="-122"/>
                <a:cs typeface="Times New Roman" panose="02020603050405020304" pitchFamily="18" charset="0"/>
              </a:rPr>
              <a:t>/nr</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说</a:t>
            </a:r>
            <a:r>
              <a:rPr lang="en-US" dirty="0">
                <a:latin typeface="Calibri" panose="020F0502020204030204" pitchFamily="34" charset="0"/>
                <a:ea typeface="SimSun" panose="02010600030101010101" pitchFamily="2" charset="-122"/>
                <a:cs typeface="Times New Roman" panose="02020603050405020304" pitchFamily="18" charset="0"/>
              </a:rPr>
              <a:t>/v </a:t>
            </a:r>
            <a:r>
              <a:rPr lang="en-US" dirty="0">
                <a:latin typeface="SimSun" panose="02010600030101010101" pitchFamily="2" charset="-122"/>
                <a:ea typeface="SimSun" panose="02010600030101010101" pitchFamily="2" charset="-122"/>
                <a:cs typeface="Times New Roman" panose="02020603050405020304" pitchFamily="18" charset="0"/>
              </a:rPr>
              <a:t>，</a:t>
            </a:r>
            <a:r>
              <a:rPr lang="en-US" dirty="0">
                <a:latin typeface="Calibri" panose="020F0502020204030204" pitchFamily="34" charset="0"/>
                <a:ea typeface="SimSun" panose="02010600030101010101" pitchFamily="2" charset="-122"/>
                <a:cs typeface="Times New Roman" panose="02020603050405020304" pitchFamily="18" charset="0"/>
              </a:rPr>
              <a:t>/w </a:t>
            </a:r>
            <a:r>
              <a:rPr lang="en-US" b="1" dirty="0" err="1">
                <a:latin typeface="SimSun" panose="02010600030101010101" pitchFamily="2" charset="-122"/>
                <a:ea typeface="SimSun" panose="02010600030101010101" pitchFamily="2" charset="-122"/>
                <a:cs typeface="Times New Roman" panose="02020603050405020304" pitchFamily="18" charset="0"/>
              </a:rPr>
              <a:t>伊拉克</a:t>
            </a:r>
            <a:r>
              <a:rPr lang="en-US" b="1" dirty="0">
                <a:latin typeface="Calibri" panose="020F0502020204030204" pitchFamily="34" charset="0"/>
                <a:ea typeface="SimSun" panose="02010600030101010101" pitchFamily="2" charset="-122"/>
                <a:cs typeface="Times New Roman" panose="02020603050405020304" pitchFamily="18" charset="0"/>
              </a:rPr>
              <a:t>/ns</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将</a:t>
            </a:r>
            <a:r>
              <a:rPr lang="en-US" dirty="0">
                <a:latin typeface="Calibri" panose="020F0502020204030204" pitchFamily="34" charset="0"/>
                <a:ea typeface="SimSun" panose="02010600030101010101" pitchFamily="2" charset="-122"/>
                <a:cs typeface="Times New Roman" panose="02020603050405020304" pitchFamily="18" charset="0"/>
              </a:rPr>
              <a:t>/d </a:t>
            </a:r>
            <a:r>
              <a:rPr lang="en-US" dirty="0" err="1">
                <a:latin typeface="SimSun" panose="02010600030101010101" pitchFamily="2" charset="-122"/>
                <a:ea typeface="SimSun" panose="02010600030101010101" pitchFamily="2" charset="-122"/>
                <a:cs typeface="Times New Roman" panose="02020603050405020304" pitchFamily="18" charset="0"/>
              </a:rPr>
              <a:t>同</a:t>
            </a:r>
            <a:r>
              <a:rPr lang="en-US" dirty="0">
                <a:latin typeface="Calibri" panose="020F0502020204030204" pitchFamily="34" charset="0"/>
                <a:ea typeface="SimSun" panose="02010600030101010101" pitchFamily="2" charset="-122"/>
                <a:cs typeface="Times New Roman" panose="02020603050405020304" pitchFamily="18" charset="0"/>
              </a:rPr>
              <a:t>/p </a:t>
            </a:r>
            <a:r>
              <a:rPr lang="en-US" b="1" dirty="0">
                <a:latin typeface="Calibri" panose="020F0502020204030204" pitchFamily="34" charset="0"/>
                <a:ea typeface="SimSun" panose="02010600030101010101" pitchFamily="2" charset="-122"/>
                <a:cs typeface="Times New Roman" panose="02020603050405020304" pitchFamily="18" charset="0"/>
              </a:rPr>
              <a:t>[</a:t>
            </a:r>
            <a:r>
              <a:rPr lang="en-US" b="1" dirty="0" err="1">
                <a:latin typeface="SimSun" panose="02010600030101010101" pitchFamily="2" charset="-122"/>
                <a:ea typeface="SimSun" panose="02010600030101010101" pitchFamily="2" charset="-122"/>
                <a:cs typeface="Times New Roman" panose="02020603050405020304" pitchFamily="18" charset="0"/>
              </a:rPr>
              <a:t>联合国</a:t>
            </a:r>
            <a:r>
              <a:rPr lang="en-US" b="1" dirty="0">
                <a:latin typeface="Calibri" panose="020F0502020204030204" pitchFamily="34" charset="0"/>
                <a:ea typeface="SimSun" panose="02010600030101010101" pitchFamily="2" charset="-122"/>
                <a:cs typeface="Times New Roman" panose="02020603050405020304" pitchFamily="18" charset="0"/>
              </a:rPr>
              <a:t>/</a:t>
            </a:r>
            <a:r>
              <a:rPr lang="en-US" b="1" dirty="0" err="1">
                <a:latin typeface="Calibri" panose="020F0502020204030204" pitchFamily="34" charset="0"/>
                <a:ea typeface="SimSun" panose="02010600030101010101" pitchFamily="2" charset="-122"/>
                <a:cs typeface="Times New Roman" panose="02020603050405020304" pitchFamily="18" charset="0"/>
              </a:rPr>
              <a:t>nt</a:t>
            </a:r>
            <a:r>
              <a:rPr lang="en-US" b="1" dirty="0">
                <a:latin typeface="Calibri" panose="020F0502020204030204" pitchFamily="34" charset="0"/>
                <a:ea typeface="SimSun" panose="02010600030101010101" pitchFamily="2" charset="-122"/>
                <a:cs typeface="Times New Roman" panose="02020603050405020304" pitchFamily="18" charset="0"/>
              </a:rPr>
              <a:t> </a:t>
            </a:r>
            <a:r>
              <a:rPr lang="en-US" b="1" dirty="0" err="1">
                <a:latin typeface="SimSun" panose="02010600030101010101" pitchFamily="2" charset="-122"/>
                <a:ea typeface="SimSun" panose="02010600030101010101" pitchFamily="2" charset="-122"/>
                <a:cs typeface="Times New Roman" panose="02020603050405020304" pitchFamily="18" charset="0"/>
              </a:rPr>
              <a:t>销毁</a:t>
            </a:r>
            <a:r>
              <a:rPr lang="en-US" b="1" dirty="0">
                <a:latin typeface="Calibri" panose="020F0502020204030204" pitchFamily="34" charset="0"/>
                <a:ea typeface="SimSun" panose="02010600030101010101" pitchFamily="2" charset="-122"/>
                <a:cs typeface="Times New Roman" panose="02020603050405020304" pitchFamily="18" charset="0"/>
              </a:rPr>
              <a:t>/v </a:t>
            </a:r>
            <a:r>
              <a:rPr lang="en-US" b="1" dirty="0" err="1">
                <a:latin typeface="SimSun" panose="02010600030101010101" pitchFamily="2" charset="-122"/>
                <a:ea typeface="SimSun" panose="02010600030101010101" pitchFamily="2" charset="-122"/>
                <a:cs typeface="Times New Roman" panose="02020603050405020304" pitchFamily="18" charset="0"/>
              </a:rPr>
              <a:t>伊拉克</a:t>
            </a:r>
            <a:r>
              <a:rPr lang="en-US" b="1" dirty="0">
                <a:latin typeface="Calibri" panose="020F0502020204030204" pitchFamily="34" charset="0"/>
                <a:ea typeface="SimSun" panose="02010600030101010101" pitchFamily="2" charset="-122"/>
                <a:cs typeface="Times New Roman" panose="02020603050405020304" pitchFamily="18" charset="0"/>
              </a:rPr>
              <a:t>/ns </a:t>
            </a:r>
            <a:r>
              <a:rPr lang="en-US" b="1" dirty="0" err="1">
                <a:latin typeface="SimSun" panose="02010600030101010101" pitchFamily="2" charset="-122"/>
                <a:ea typeface="SimSun" panose="02010600030101010101" pitchFamily="2" charset="-122"/>
                <a:cs typeface="Times New Roman" panose="02020603050405020304" pitchFamily="18" charset="0"/>
              </a:rPr>
              <a:t>大规模</a:t>
            </a:r>
            <a:r>
              <a:rPr lang="en-US" b="1" dirty="0">
                <a:latin typeface="Calibri" panose="020F0502020204030204" pitchFamily="34" charset="0"/>
                <a:ea typeface="SimSun" panose="02010600030101010101" pitchFamily="2" charset="-122"/>
                <a:cs typeface="Times New Roman" panose="02020603050405020304" pitchFamily="18" charset="0"/>
              </a:rPr>
              <a:t>/b </a:t>
            </a:r>
            <a:r>
              <a:rPr lang="en-US" b="1" dirty="0" err="1">
                <a:latin typeface="SimSun" panose="02010600030101010101" pitchFamily="2" charset="-122"/>
                <a:ea typeface="SimSun" panose="02010600030101010101" pitchFamily="2" charset="-122"/>
                <a:cs typeface="Times New Roman" panose="02020603050405020304" pitchFamily="18" charset="0"/>
              </a:rPr>
              <a:t>杀伤性</a:t>
            </a:r>
            <a:r>
              <a:rPr lang="en-US" b="1" dirty="0">
                <a:latin typeface="Calibri" panose="020F0502020204030204" pitchFamily="34" charset="0"/>
                <a:ea typeface="SimSun" panose="02010600030101010101" pitchFamily="2" charset="-122"/>
                <a:cs typeface="Times New Roman" panose="02020603050405020304" pitchFamily="18" charset="0"/>
              </a:rPr>
              <a:t>/n </a:t>
            </a:r>
            <a:r>
              <a:rPr lang="en-US" b="1" dirty="0" err="1">
                <a:latin typeface="SimSun" panose="02010600030101010101" pitchFamily="2" charset="-122"/>
                <a:ea typeface="SimSun" panose="02010600030101010101" pitchFamily="2" charset="-122"/>
                <a:cs typeface="Times New Roman" panose="02020603050405020304" pitchFamily="18" charset="0"/>
              </a:rPr>
              <a:t>武器</a:t>
            </a:r>
            <a:r>
              <a:rPr lang="en-US" b="1" dirty="0">
                <a:latin typeface="Calibri" panose="020F0502020204030204" pitchFamily="34" charset="0"/>
                <a:ea typeface="SimSun" panose="02010600030101010101" pitchFamily="2" charset="-122"/>
                <a:cs typeface="Times New Roman" panose="02020603050405020304" pitchFamily="18" charset="0"/>
              </a:rPr>
              <a:t>/n </a:t>
            </a:r>
            <a:r>
              <a:rPr lang="en-US" b="1" dirty="0" err="1">
                <a:latin typeface="SimSun" panose="02010600030101010101" pitchFamily="2" charset="-122"/>
                <a:ea typeface="SimSun" panose="02010600030101010101" pitchFamily="2" charset="-122"/>
                <a:cs typeface="Times New Roman" panose="02020603050405020304" pitchFamily="18" charset="0"/>
              </a:rPr>
              <a:t>特别</a:t>
            </a:r>
            <a:r>
              <a:rPr lang="en-US" b="1" dirty="0">
                <a:latin typeface="Calibri" panose="020F0502020204030204" pitchFamily="34" charset="0"/>
                <a:ea typeface="SimSun" panose="02010600030101010101" pitchFamily="2" charset="-122"/>
                <a:cs typeface="Times New Roman" panose="02020603050405020304" pitchFamily="18" charset="0"/>
              </a:rPr>
              <a:t>/a </a:t>
            </a:r>
            <a:r>
              <a:rPr lang="en-US" b="1" dirty="0" err="1">
                <a:latin typeface="SimSun" panose="02010600030101010101" pitchFamily="2" charset="-122"/>
                <a:ea typeface="SimSun" panose="02010600030101010101" pitchFamily="2" charset="-122"/>
                <a:cs typeface="Times New Roman" panose="02020603050405020304" pitchFamily="18" charset="0"/>
              </a:rPr>
              <a:t>委员会</a:t>
            </a:r>
            <a:r>
              <a:rPr lang="en-US" b="1" dirty="0">
                <a:latin typeface="Calibri" panose="020F0502020204030204" pitchFamily="34" charset="0"/>
                <a:ea typeface="SimSun" panose="02010600030101010101" pitchFamily="2" charset="-122"/>
                <a:cs typeface="Times New Roman" panose="02020603050405020304" pitchFamily="18" charset="0"/>
              </a:rPr>
              <a:t>/n]/</a:t>
            </a:r>
            <a:r>
              <a:rPr lang="en-US" b="1" dirty="0" err="1">
                <a:latin typeface="Calibri" panose="020F0502020204030204" pitchFamily="34" charset="0"/>
                <a:ea typeface="SimSun" panose="02010600030101010101" pitchFamily="2" charset="-122"/>
                <a:cs typeface="Times New Roman" panose="02020603050405020304" pitchFamily="18" charset="0"/>
              </a:rPr>
              <a:t>nt</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继续</a:t>
            </a:r>
            <a:r>
              <a:rPr lang="en-US" dirty="0">
                <a:latin typeface="Calibri" panose="020F0502020204030204" pitchFamily="34" charset="0"/>
                <a:ea typeface="SimSun" panose="02010600030101010101" pitchFamily="2" charset="-122"/>
                <a:cs typeface="Times New Roman" panose="02020603050405020304" pitchFamily="18" charset="0"/>
              </a:rPr>
              <a:t>/v </a:t>
            </a:r>
            <a:r>
              <a:rPr lang="en-US" dirty="0" err="1">
                <a:latin typeface="SimSun" panose="02010600030101010101" pitchFamily="2" charset="-122"/>
                <a:ea typeface="SimSun" panose="02010600030101010101" pitchFamily="2" charset="-122"/>
                <a:cs typeface="Times New Roman" panose="02020603050405020304" pitchFamily="18" charset="0"/>
              </a:rPr>
              <a:t>保持</a:t>
            </a:r>
            <a:r>
              <a:rPr lang="en-US" dirty="0">
                <a:latin typeface="Calibri" panose="020F0502020204030204" pitchFamily="34" charset="0"/>
                <a:ea typeface="SimSun" panose="02010600030101010101" pitchFamily="2" charset="-122"/>
                <a:cs typeface="Times New Roman" panose="02020603050405020304" pitchFamily="18" charset="0"/>
              </a:rPr>
              <a:t>/v </a:t>
            </a:r>
            <a:r>
              <a:rPr lang="en-US" dirty="0" err="1">
                <a:latin typeface="SimSun" panose="02010600030101010101" pitchFamily="2" charset="-122"/>
                <a:ea typeface="SimSun" panose="02010600030101010101" pitchFamily="2" charset="-122"/>
                <a:cs typeface="Times New Roman" panose="02020603050405020304" pitchFamily="18" charset="0"/>
              </a:rPr>
              <a:t>合作</a:t>
            </a:r>
            <a:r>
              <a:rPr lang="en-US" dirty="0">
                <a:latin typeface="Calibri" panose="020F0502020204030204" pitchFamily="34" charset="0"/>
                <a:ea typeface="SimSun" panose="02010600030101010101" pitchFamily="2" charset="-122"/>
                <a:cs typeface="Times New Roman" panose="02020603050405020304" pitchFamily="18" charset="0"/>
              </a:rPr>
              <a:t>/v </a:t>
            </a:r>
            <a:r>
              <a:rPr lang="en-US" dirty="0">
                <a:latin typeface="SimSun" panose="02010600030101010101" pitchFamily="2" charset="-122"/>
                <a:ea typeface="SimSun" panose="02010600030101010101" pitchFamily="2" charset="-122"/>
                <a:cs typeface="Times New Roman" panose="02020603050405020304" pitchFamily="18" charset="0"/>
              </a:rPr>
              <a:t>。</a:t>
            </a:r>
            <a:r>
              <a:rPr lang="en-US" dirty="0">
                <a:latin typeface="Calibri" panose="020F0502020204030204" pitchFamily="34" charset="0"/>
                <a:ea typeface="SimSun" panose="02010600030101010101" pitchFamily="2" charset="-122"/>
                <a:cs typeface="Times New Roman" panose="02020603050405020304" pitchFamily="18" charset="0"/>
              </a:rPr>
              <a:t>/w</a:t>
            </a:r>
          </a:p>
        </p:txBody>
      </p:sp>
    </p:spTree>
    <p:extLst>
      <p:ext uri="{BB962C8B-B14F-4D97-AF65-F5344CB8AC3E}">
        <p14:creationId xmlns:p14="http://schemas.microsoft.com/office/powerpoint/2010/main" val="3215774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444263" y="-67734"/>
            <a:ext cx="8534400" cy="1507067"/>
          </a:xfrm>
        </p:spPr>
        <p:txBody>
          <a:bodyPr/>
          <a:lstStyle/>
          <a:p>
            <a:r>
              <a:rPr lang="zh-CN" altLang="en-US" dirty="0"/>
              <a:t>自然语言处理与图灵测试</a:t>
            </a:r>
            <a:endParaRPr lang="en-US" altLang="zh-CN" dirty="0"/>
          </a:p>
        </p:txBody>
      </p:sp>
      <p:sp>
        <p:nvSpPr>
          <p:cNvPr id="8" name="Content Placeholder 2">
            <a:extLst>
              <a:ext uri="{FF2B5EF4-FFF2-40B4-BE49-F238E27FC236}">
                <a16:creationId xmlns:a16="http://schemas.microsoft.com/office/drawing/2014/main" id="{B1535637-A077-B84E-BD83-30EF3134FE7B}"/>
              </a:ext>
            </a:extLst>
          </p:cNvPr>
          <p:cNvSpPr>
            <a:spLocks noGrp="1"/>
          </p:cNvSpPr>
          <p:nvPr>
            <p:ph idx="1"/>
          </p:nvPr>
        </p:nvSpPr>
        <p:spPr>
          <a:xfrm>
            <a:off x="550387" y="1502923"/>
            <a:ext cx="8534400" cy="3615267"/>
          </a:xfrm>
        </p:spPr>
        <p:txBody>
          <a:bodyPr>
            <a:normAutofit/>
          </a:bodyPr>
          <a:lstStyle/>
          <a:p>
            <a:r>
              <a:rPr lang="zh-CN" altLang="en-US" dirty="0"/>
              <a:t>避免物理接触</a:t>
            </a:r>
            <a:endParaRPr lang="en-US" altLang="zh-CN" dirty="0"/>
          </a:p>
          <a:p>
            <a:r>
              <a:rPr lang="zh-CN" altLang="en-US" dirty="0"/>
              <a:t>自然语言文本交流</a:t>
            </a:r>
            <a:endParaRPr lang="en-US" altLang="zh-CN" dirty="0"/>
          </a:p>
          <a:p>
            <a:r>
              <a:rPr lang="zh-CN" altLang="en-US" dirty="0"/>
              <a:t>测试某机器是否能</a:t>
            </a:r>
            <a:br>
              <a:rPr lang="en-US" altLang="zh-CN" dirty="0"/>
            </a:br>
            <a:r>
              <a:rPr lang="zh-CN" altLang="en-US" dirty="0"/>
              <a:t>表现出与人等价</a:t>
            </a:r>
            <a:br>
              <a:rPr lang="en-US" altLang="zh-CN" dirty="0"/>
            </a:br>
            <a:r>
              <a:rPr lang="zh-CN" altLang="en-US" dirty="0"/>
              <a:t>或无法区分的智能</a:t>
            </a:r>
          </a:p>
        </p:txBody>
      </p:sp>
      <p:pic>
        <p:nvPicPr>
          <p:cNvPr id="9" name="Picture 8">
            <a:extLst>
              <a:ext uri="{FF2B5EF4-FFF2-40B4-BE49-F238E27FC236}">
                <a16:creationId xmlns:a16="http://schemas.microsoft.com/office/drawing/2014/main" id="{C6EAE53E-A6C3-C34C-9E7E-9E19590460D5}"/>
              </a:ext>
            </a:extLst>
          </p:cNvPr>
          <p:cNvPicPr>
            <a:picLocks noChangeAspect="1"/>
          </p:cNvPicPr>
          <p:nvPr/>
        </p:nvPicPr>
        <p:blipFill>
          <a:blip r:embed="rId3"/>
          <a:stretch>
            <a:fillRect/>
          </a:stretch>
        </p:blipFill>
        <p:spPr>
          <a:xfrm>
            <a:off x="5096446" y="1317042"/>
            <a:ext cx="6482972" cy="3987028"/>
          </a:xfrm>
          <a:prstGeom prst="rect">
            <a:avLst/>
          </a:prstGeom>
        </p:spPr>
      </p:pic>
    </p:spTree>
    <p:extLst>
      <p:ext uri="{BB962C8B-B14F-4D97-AF65-F5344CB8AC3E}">
        <p14:creationId xmlns:p14="http://schemas.microsoft.com/office/powerpoint/2010/main" val="29207490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736093" y="589783"/>
            <a:ext cx="8534400" cy="1507067"/>
          </a:xfrm>
        </p:spPr>
        <p:txBody>
          <a:bodyPr/>
          <a:lstStyle/>
          <a:p>
            <a:r>
              <a:rPr lang="en-US" altLang="zh-CN" dirty="0"/>
              <a:t>1.5.4 </a:t>
            </a:r>
            <a:r>
              <a:rPr lang="zh-CN" altLang="en-US" dirty="0"/>
              <a:t>句法分析语料库</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9" name="Picture">
            <a:extLst>
              <a:ext uri="{FF2B5EF4-FFF2-40B4-BE49-F238E27FC236}">
                <a16:creationId xmlns:a16="http://schemas.microsoft.com/office/drawing/2014/main" id="{4C8C8F1B-8BAB-2A48-BAE7-9490F3B22EBE}"/>
              </a:ext>
            </a:extLst>
          </p:cNvPr>
          <p:cNvPicPr/>
          <p:nvPr/>
        </p:nvPicPr>
        <p:blipFill>
          <a:blip r:embed="rId5"/>
          <a:stretch>
            <a:fillRect/>
          </a:stretch>
        </p:blipFill>
        <p:spPr bwMode="auto">
          <a:xfrm>
            <a:off x="3429000" y="2773997"/>
            <a:ext cx="5334000" cy="1310005"/>
          </a:xfrm>
          <a:prstGeom prst="rect">
            <a:avLst/>
          </a:prstGeom>
          <a:noFill/>
          <a:ln w="9525">
            <a:noFill/>
            <a:headEnd/>
            <a:tailEnd/>
          </a:ln>
        </p:spPr>
      </p:pic>
    </p:spTree>
    <p:extLst>
      <p:ext uri="{BB962C8B-B14F-4D97-AF65-F5344CB8AC3E}">
        <p14:creationId xmlns:p14="http://schemas.microsoft.com/office/powerpoint/2010/main" val="2943385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995497" y="163162"/>
            <a:ext cx="8534400" cy="1507067"/>
          </a:xfrm>
        </p:spPr>
        <p:txBody>
          <a:bodyPr/>
          <a:lstStyle/>
          <a:p>
            <a:r>
              <a:rPr lang="en-US" altLang="zh-CN" dirty="0"/>
              <a:t>1.5.5 </a:t>
            </a:r>
            <a:r>
              <a:rPr lang="zh-CN" altLang="en-US" dirty="0"/>
              <a:t>文本分类语料库</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10" name="Picture 9">
            <a:extLst>
              <a:ext uri="{FF2B5EF4-FFF2-40B4-BE49-F238E27FC236}">
                <a16:creationId xmlns:a16="http://schemas.microsoft.com/office/drawing/2014/main" id="{58A7C421-EB07-A64B-9FF1-DE25EDEDF703}"/>
              </a:ext>
            </a:extLst>
          </p:cNvPr>
          <p:cNvPicPr>
            <a:picLocks noChangeAspect="1"/>
          </p:cNvPicPr>
          <p:nvPr/>
        </p:nvPicPr>
        <p:blipFill>
          <a:blip r:embed="rId5"/>
          <a:stretch>
            <a:fillRect/>
          </a:stretch>
        </p:blipFill>
        <p:spPr>
          <a:xfrm>
            <a:off x="2286000" y="1644650"/>
            <a:ext cx="7620000" cy="3568700"/>
          </a:xfrm>
          <a:prstGeom prst="rect">
            <a:avLst/>
          </a:prstGeom>
        </p:spPr>
      </p:pic>
    </p:spTree>
    <p:extLst>
      <p:ext uri="{BB962C8B-B14F-4D97-AF65-F5344CB8AC3E}">
        <p14:creationId xmlns:p14="http://schemas.microsoft.com/office/powerpoint/2010/main" val="2462313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956587" y="197937"/>
            <a:ext cx="8534400" cy="1507067"/>
          </a:xfrm>
        </p:spPr>
        <p:txBody>
          <a:bodyPr/>
          <a:lstStyle/>
          <a:p>
            <a:r>
              <a:rPr lang="en-US" altLang="zh-CN" dirty="0"/>
              <a:t>1.5.6 </a:t>
            </a:r>
            <a:r>
              <a:rPr lang="zh-CN" altLang="en-US" dirty="0"/>
              <a:t>语料库建设</a:t>
            </a:r>
          </a:p>
        </p:txBody>
      </p:sp>
      <p:sp>
        <p:nvSpPr>
          <p:cNvPr id="6" name="Content Placeholder 2">
            <a:extLst>
              <a:ext uri="{FF2B5EF4-FFF2-40B4-BE49-F238E27FC236}">
                <a16:creationId xmlns:a16="http://schemas.microsoft.com/office/drawing/2014/main" id="{FC1971EE-A547-1840-BDA1-9CA61D5D0D29}"/>
              </a:ext>
            </a:extLst>
          </p:cNvPr>
          <p:cNvSpPr>
            <a:spLocks noGrp="1"/>
          </p:cNvSpPr>
          <p:nvPr>
            <p:ph idx="1"/>
          </p:nvPr>
        </p:nvSpPr>
        <p:spPr>
          <a:xfrm>
            <a:off x="838201" y="1825624"/>
            <a:ext cx="7099570" cy="2681525"/>
          </a:xfrm>
        </p:spPr>
        <p:txBody>
          <a:bodyPr>
            <a:normAutofit/>
          </a:bodyPr>
          <a:lstStyle/>
          <a:p>
            <a:r>
              <a:rPr lang="en-US" dirty="0" err="1"/>
              <a:t>语料库建设指的是构建一份语料库的过程</a:t>
            </a:r>
            <a:endParaRPr lang="en-US" dirty="0"/>
          </a:p>
          <a:p>
            <a:pPr lvl="1"/>
            <a:r>
              <a:rPr lang="en-US" dirty="0" err="1"/>
              <a:t>规范制定</a:t>
            </a:r>
            <a:endParaRPr lang="en-US" dirty="0"/>
          </a:p>
          <a:p>
            <a:pPr lvl="1"/>
            <a:r>
              <a:rPr lang="en-US" dirty="0" err="1"/>
              <a:t>人员培训</a:t>
            </a:r>
            <a:endParaRPr lang="en-US" dirty="0"/>
          </a:p>
          <a:p>
            <a:pPr lvl="1"/>
            <a:r>
              <a:rPr lang="en-US" dirty="0" err="1"/>
              <a:t>人工标注</a:t>
            </a:r>
            <a:endParaRPr lang="en-US" altLang="zh-CN" dirty="0">
              <a:latin typeface="SimSun" panose="02010600030101010101" pitchFamily="2" charset="-122"/>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3" name="Picture 2">
            <a:extLst>
              <a:ext uri="{FF2B5EF4-FFF2-40B4-BE49-F238E27FC236}">
                <a16:creationId xmlns:a16="http://schemas.microsoft.com/office/drawing/2014/main" id="{DF856084-F1E3-6F48-9ABE-59AD828ED2D9}"/>
              </a:ext>
            </a:extLst>
          </p:cNvPr>
          <p:cNvPicPr>
            <a:picLocks noChangeAspect="1"/>
          </p:cNvPicPr>
          <p:nvPr/>
        </p:nvPicPr>
        <p:blipFill>
          <a:blip r:embed="rId5"/>
          <a:stretch>
            <a:fillRect/>
          </a:stretch>
        </p:blipFill>
        <p:spPr>
          <a:xfrm>
            <a:off x="6474039" y="1825624"/>
            <a:ext cx="4481388" cy="3352078"/>
          </a:xfrm>
          <a:prstGeom prst="rect">
            <a:avLst/>
          </a:prstGeom>
        </p:spPr>
      </p:pic>
      <p:sp>
        <p:nvSpPr>
          <p:cNvPr id="5" name="Rectangle 4">
            <a:extLst>
              <a:ext uri="{FF2B5EF4-FFF2-40B4-BE49-F238E27FC236}">
                <a16:creationId xmlns:a16="http://schemas.microsoft.com/office/drawing/2014/main" id="{0AD939ED-4139-7B42-96DB-4B9886A02958}"/>
              </a:ext>
            </a:extLst>
          </p:cNvPr>
          <p:cNvSpPr/>
          <p:nvPr/>
        </p:nvSpPr>
        <p:spPr>
          <a:xfrm>
            <a:off x="4899358" y="5906529"/>
            <a:ext cx="2393284" cy="369332"/>
          </a:xfrm>
          <a:prstGeom prst="rect">
            <a:avLst/>
          </a:prstGeom>
        </p:spPr>
        <p:txBody>
          <a:bodyPr wrap="none">
            <a:spAutoFit/>
          </a:bodyPr>
          <a:lstStyle/>
          <a:p>
            <a:r>
              <a:rPr lang="en-US" dirty="0">
                <a:hlinkClick r:id="rId6"/>
              </a:rPr>
              <a:t>https://brat.nlplab.org/</a:t>
            </a:r>
            <a:endParaRPr lang="en-US" dirty="0"/>
          </a:p>
        </p:txBody>
      </p:sp>
    </p:spTree>
    <p:extLst>
      <p:ext uri="{BB962C8B-B14F-4D97-AF65-F5344CB8AC3E}">
        <p14:creationId xmlns:p14="http://schemas.microsoft.com/office/powerpoint/2010/main" val="12133723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548025" y="764881"/>
            <a:ext cx="8534400" cy="1507067"/>
          </a:xfrm>
        </p:spPr>
        <p:txBody>
          <a:bodyPr/>
          <a:lstStyle/>
          <a:p>
            <a:r>
              <a:rPr lang="en-US" altLang="zh-CN" dirty="0"/>
              <a:t>1.6 </a:t>
            </a:r>
            <a:r>
              <a:rPr lang="zh-CN" altLang="en-US" dirty="0"/>
              <a:t>开源工具</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10" name="Picture 9">
            <a:extLst>
              <a:ext uri="{FF2B5EF4-FFF2-40B4-BE49-F238E27FC236}">
                <a16:creationId xmlns:a16="http://schemas.microsoft.com/office/drawing/2014/main" id="{48AF146E-E6A0-2747-9E7F-F3B3CAA4C8C0}"/>
              </a:ext>
            </a:extLst>
          </p:cNvPr>
          <p:cNvPicPr>
            <a:picLocks noChangeAspect="1"/>
          </p:cNvPicPr>
          <p:nvPr/>
        </p:nvPicPr>
        <p:blipFill>
          <a:blip r:embed="rId5"/>
          <a:stretch>
            <a:fillRect/>
          </a:stretch>
        </p:blipFill>
        <p:spPr>
          <a:xfrm>
            <a:off x="3912816" y="365125"/>
            <a:ext cx="4850071" cy="6858000"/>
          </a:xfrm>
          <a:prstGeom prst="rect">
            <a:avLst/>
          </a:prstGeom>
        </p:spPr>
      </p:pic>
    </p:spTree>
    <p:extLst>
      <p:ext uri="{BB962C8B-B14F-4D97-AF65-F5344CB8AC3E}">
        <p14:creationId xmlns:p14="http://schemas.microsoft.com/office/powerpoint/2010/main" val="2592516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1308100" y="320675"/>
            <a:ext cx="8534400" cy="1507067"/>
          </a:xfrm>
        </p:spPr>
        <p:txBody>
          <a:bodyPr/>
          <a:lstStyle/>
          <a:p>
            <a:r>
              <a:rPr lang="en-US" altLang="zh-CN" dirty="0"/>
              <a:t>1.6.1 </a:t>
            </a:r>
            <a:r>
              <a:rPr lang="zh-CN" altLang="en-US" dirty="0"/>
              <a:t>主流</a:t>
            </a:r>
            <a:r>
              <a:rPr lang="en-US" altLang="zh-CN" dirty="0"/>
              <a:t>NLP</a:t>
            </a:r>
            <a:r>
              <a:rPr lang="zh-CN" altLang="en-US" dirty="0"/>
              <a:t>工具比较</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23" name="Picture 22">
            <a:extLst>
              <a:ext uri="{FF2B5EF4-FFF2-40B4-BE49-F238E27FC236}">
                <a16:creationId xmlns:a16="http://schemas.microsoft.com/office/drawing/2014/main" id="{6B1320CC-0DB3-AD42-B429-BB1B73306690}"/>
              </a:ext>
            </a:extLst>
          </p:cNvPr>
          <p:cNvPicPr>
            <a:picLocks noChangeAspect="1"/>
          </p:cNvPicPr>
          <p:nvPr/>
        </p:nvPicPr>
        <p:blipFill>
          <a:blip r:embed="rId5"/>
          <a:stretch>
            <a:fillRect/>
          </a:stretch>
        </p:blipFill>
        <p:spPr>
          <a:xfrm>
            <a:off x="1308100" y="1959769"/>
            <a:ext cx="9575800" cy="4127500"/>
          </a:xfrm>
          <a:prstGeom prst="rect">
            <a:avLst/>
          </a:prstGeom>
        </p:spPr>
      </p:pic>
    </p:spTree>
    <p:extLst>
      <p:ext uri="{BB962C8B-B14F-4D97-AF65-F5344CB8AC3E}">
        <p14:creationId xmlns:p14="http://schemas.microsoft.com/office/powerpoint/2010/main" val="25556864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65795" y="-58728"/>
            <a:ext cx="8534400" cy="1507067"/>
          </a:xfrm>
        </p:spPr>
        <p:txBody>
          <a:bodyPr/>
          <a:lstStyle/>
          <a:p>
            <a:r>
              <a:rPr lang="en-US" altLang="zh-CN" dirty="0"/>
              <a:t>1.6.1 </a:t>
            </a:r>
            <a:r>
              <a:rPr lang="zh-CN" altLang="en-US" dirty="0"/>
              <a:t>主流</a:t>
            </a:r>
            <a:r>
              <a:rPr lang="en-US" altLang="zh-CN" dirty="0"/>
              <a:t>NLP</a:t>
            </a:r>
            <a:r>
              <a:rPr lang="zh-CN" altLang="en-US" dirty="0"/>
              <a:t>工具比较</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11" name="Picture 10">
            <a:extLst>
              <a:ext uri="{FF2B5EF4-FFF2-40B4-BE49-F238E27FC236}">
                <a16:creationId xmlns:a16="http://schemas.microsoft.com/office/drawing/2014/main" id="{43C2D541-8478-5044-9304-F33761EC4EBA}"/>
              </a:ext>
            </a:extLst>
          </p:cNvPr>
          <p:cNvPicPr>
            <a:picLocks noChangeAspect="1"/>
          </p:cNvPicPr>
          <p:nvPr/>
        </p:nvPicPr>
        <p:blipFill>
          <a:blip r:embed="rId5"/>
          <a:stretch>
            <a:fillRect/>
          </a:stretch>
        </p:blipFill>
        <p:spPr>
          <a:xfrm>
            <a:off x="552503" y="1176177"/>
            <a:ext cx="9024730" cy="5076411"/>
          </a:xfrm>
          <a:prstGeom prst="rect">
            <a:avLst/>
          </a:prstGeom>
        </p:spPr>
      </p:pic>
      <p:sp>
        <p:nvSpPr>
          <p:cNvPr id="12" name="TextBox 11">
            <a:extLst>
              <a:ext uri="{FF2B5EF4-FFF2-40B4-BE49-F238E27FC236}">
                <a16:creationId xmlns:a16="http://schemas.microsoft.com/office/drawing/2014/main" id="{68FCE143-6192-1D4A-8FA4-8B9D4607490F}"/>
              </a:ext>
            </a:extLst>
          </p:cNvPr>
          <p:cNvSpPr txBox="1"/>
          <p:nvPr/>
        </p:nvSpPr>
        <p:spPr>
          <a:xfrm>
            <a:off x="9730409" y="1688585"/>
            <a:ext cx="1139687" cy="369332"/>
          </a:xfrm>
          <a:prstGeom prst="rect">
            <a:avLst/>
          </a:prstGeom>
          <a:noFill/>
        </p:spPr>
        <p:txBody>
          <a:bodyPr wrap="square" rtlCol="0">
            <a:spAutoFit/>
          </a:bodyPr>
          <a:lstStyle/>
          <a:p>
            <a:r>
              <a:rPr lang="en-US" dirty="0" err="1"/>
              <a:t>HanLP</a:t>
            </a:r>
            <a:endParaRPr lang="en-US" dirty="0"/>
          </a:p>
        </p:txBody>
      </p:sp>
      <p:sp>
        <p:nvSpPr>
          <p:cNvPr id="13" name="TextBox 12">
            <a:extLst>
              <a:ext uri="{FF2B5EF4-FFF2-40B4-BE49-F238E27FC236}">
                <a16:creationId xmlns:a16="http://schemas.microsoft.com/office/drawing/2014/main" id="{35BB1BB1-6200-644F-9584-489CC720869C}"/>
              </a:ext>
            </a:extLst>
          </p:cNvPr>
          <p:cNvSpPr txBox="1"/>
          <p:nvPr/>
        </p:nvSpPr>
        <p:spPr>
          <a:xfrm>
            <a:off x="9679886" y="3431730"/>
            <a:ext cx="1139687" cy="369332"/>
          </a:xfrm>
          <a:prstGeom prst="rect">
            <a:avLst/>
          </a:prstGeom>
          <a:noFill/>
        </p:spPr>
        <p:txBody>
          <a:bodyPr wrap="square" rtlCol="0">
            <a:spAutoFit/>
          </a:bodyPr>
          <a:lstStyle/>
          <a:p>
            <a:r>
              <a:rPr lang="en-US" dirty="0"/>
              <a:t>NLTK</a:t>
            </a:r>
          </a:p>
        </p:txBody>
      </p:sp>
      <p:sp>
        <p:nvSpPr>
          <p:cNvPr id="14" name="TextBox 13">
            <a:extLst>
              <a:ext uri="{FF2B5EF4-FFF2-40B4-BE49-F238E27FC236}">
                <a16:creationId xmlns:a16="http://schemas.microsoft.com/office/drawing/2014/main" id="{F388AB69-FDAD-4E45-94E4-B22F0C6DF62C}"/>
              </a:ext>
            </a:extLst>
          </p:cNvPr>
          <p:cNvSpPr txBox="1"/>
          <p:nvPr/>
        </p:nvSpPr>
        <p:spPr>
          <a:xfrm>
            <a:off x="9640957" y="3983625"/>
            <a:ext cx="1139687" cy="369332"/>
          </a:xfrm>
          <a:prstGeom prst="rect">
            <a:avLst/>
          </a:prstGeom>
          <a:noFill/>
        </p:spPr>
        <p:txBody>
          <a:bodyPr wrap="square" rtlCol="0">
            <a:spAutoFit/>
          </a:bodyPr>
          <a:lstStyle/>
          <a:p>
            <a:r>
              <a:rPr lang="en-US" dirty="0" err="1"/>
              <a:t>CoreNLP</a:t>
            </a:r>
            <a:endParaRPr lang="en-US" dirty="0"/>
          </a:p>
        </p:txBody>
      </p:sp>
      <p:sp>
        <p:nvSpPr>
          <p:cNvPr id="15" name="TextBox 14">
            <a:extLst>
              <a:ext uri="{FF2B5EF4-FFF2-40B4-BE49-F238E27FC236}">
                <a16:creationId xmlns:a16="http://schemas.microsoft.com/office/drawing/2014/main" id="{9D5B8ECE-6CA8-6440-8D34-D8243DDDDF11}"/>
              </a:ext>
            </a:extLst>
          </p:cNvPr>
          <p:cNvSpPr txBox="1"/>
          <p:nvPr/>
        </p:nvSpPr>
        <p:spPr>
          <a:xfrm>
            <a:off x="9675744" y="5219324"/>
            <a:ext cx="1139687" cy="369332"/>
          </a:xfrm>
          <a:prstGeom prst="rect">
            <a:avLst/>
          </a:prstGeom>
          <a:noFill/>
        </p:spPr>
        <p:txBody>
          <a:bodyPr wrap="square" rtlCol="0">
            <a:spAutoFit/>
          </a:bodyPr>
          <a:lstStyle/>
          <a:p>
            <a:r>
              <a:rPr lang="en-US" dirty="0"/>
              <a:t>LTP</a:t>
            </a:r>
          </a:p>
        </p:txBody>
      </p:sp>
    </p:spTree>
    <p:extLst>
      <p:ext uri="{BB962C8B-B14F-4D97-AF65-F5344CB8AC3E}">
        <p14:creationId xmlns:p14="http://schemas.microsoft.com/office/powerpoint/2010/main" val="3721012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90429"/>
            <a:ext cx="8534400" cy="1507067"/>
          </a:xfrm>
        </p:spPr>
        <p:txBody>
          <a:bodyPr/>
          <a:lstStyle/>
          <a:p>
            <a:r>
              <a:rPr lang="zh-CN" altLang="en-US" dirty="0"/>
              <a:t>图灵测试与中文屋子</a:t>
            </a:r>
            <a:endParaRPr lang="en-US" altLang="zh-CN"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a:xfrm>
            <a:off x="838200" y="1825625"/>
            <a:ext cx="4903001" cy="2733405"/>
          </a:xfrm>
        </p:spPr>
        <p:txBody>
          <a:bodyPr>
            <a:normAutofit/>
          </a:bodyPr>
          <a:lstStyle/>
          <a:p>
            <a:r>
              <a:rPr lang="zh-CN" altLang="en-US" dirty="0"/>
              <a:t>是否存在一个规则手册满足</a:t>
            </a:r>
            <a:endParaRPr lang="en-US" altLang="zh-CN" dirty="0"/>
          </a:p>
          <a:p>
            <a:pPr lvl="1"/>
            <a:r>
              <a:rPr lang="zh-CN" altLang="en-US" dirty="0"/>
              <a:t>包罗万象</a:t>
            </a:r>
            <a:endParaRPr lang="en-US" altLang="zh-CN" dirty="0"/>
          </a:p>
          <a:p>
            <a:pPr lvl="1"/>
            <a:r>
              <a:rPr lang="zh-CN" altLang="en-US" dirty="0"/>
              <a:t>输入通过规则映射到输出</a:t>
            </a:r>
            <a:endParaRPr lang="en-US" altLang="zh-CN" dirty="0"/>
          </a:p>
          <a:p>
            <a:r>
              <a:rPr lang="zh-CN" altLang="en-US" dirty="0"/>
              <a:t>如果存在，则图灵测试不充分</a:t>
            </a:r>
            <a:endParaRPr lang="en-US" altLang="zh-CN" dirty="0"/>
          </a:p>
          <a:p>
            <a:r>
              <a:rPr lang="zh-CN" altLang="en-US" dirty="0"/>
              <a:t>你的观点？</a:t>
            </a:r>
            <a:endParaRPr lang="en-US" altLang="zh-CN" dirty="0"/>
          </a:p>
          <a:p>
            <a:pPr lvl="1"/>
            <a:endParaRPr lang="en-US" altLang="zh-CN" dirty="0"/>
          </a:p>
          <a:p>
            <a:pPr lvl="1"/>
            <a:endParaRPr lang="zh-CN" alt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5" name="Picture 4">
            <a:extLst>
              <a:ext uri="{FF2B5EF4-FFF2-40B4-BE49-F238E27FC236}">
                <a16:creationId xmlns:a16="http://schemas.microsoft.com/office/drawing/2014/main" id="{D420CABE-9AC4-8249-BD3A-467222D693DB}"/>
              </a:ext>
            </a:extLst>
          </p:cNvPr>
          <p:cNvPicPr>
            <a:picLocks noChangeAspect="1"/>
          </p:cNvPicPr>
          <p:nvPr/>
        </p:nvPicPr>
        <p:blipFill>
          <a:blip r:embed="rId5"/>
          <a:stretch>
            <a:fillRect/>
          </a:stretch>
        </p:blipFill>
        <p:spPr>
          <a:xfrm>
            <a:off x="5741201" y="1870074"/>
            <a:ext cx="5612599" cy="4209449"/>
          </a:xfrm>
          <a:prstGeom prst="rect">
            <a:avLst/>
          </a:prstGeom>
        </p:spPr>
      </p:pic>
    </p:spTree>
    <p:extLst>
      <p:ext uri="{BB962C8B-B14F-4D97-AF65-F5344CB8AC3E}">
        <p14:creationId xmlns:p14="http://schemas.microsoft.com/office/powerpoint/2010/main" val="3200319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84212" y="46109"/>
            <a:ext cx="8534400" cy="1507067"/>
          </a:xfrm>
        </p:spPr>
        <p:txBody>
          <a:bodyPr/>
          <a:lstStyle/>
          <a:p>
            <a:r>
              <a:rPr lang="en-US" altLang="zh-CN" dirty="0"/>
              <a:t>1.1 </a:t>
            </a:r>
            <a:r>
              <a:rPr lang="zh-CN" altLang="en-US" dirty="0"/>
              <a:t>自然语言与编程语言</a:t>
            </a:r>
            <a:endParaRPr lang="en-US" altLang="zh-CN"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a:xfrm>
            <a:off x="838200" y="1825625"/>
            <a:ext cx="4903001" cy="4351338"/>
          </a:xfrm>
        </p:spPr>
        <p:txBody>
          <a:bodyPr>
            <a:normAutofit/>
          </a:bodyPr>
          <a:lstStyle/>
          <a:p>
            <a:r>
              <a:rPr lang="zh-CN" altLang="en-US" dirty="0"/>
              <a:t>词汇量</a:t>
            </a:r>
            <a:endParaRPr lang="en-US" altLang="zh-CN" dirty="0"/>
          </a:p>
          <a:p>
            <a:pPr lvl="1"/>
            <a:r>
              <a:rPr lang="en-US" altLang="zh-CN" dirty="0"/>
              <a:t>C</a:t>
            </a:r>
            <a:r>
              <a:rPr lang="zh-CN" altLang="en-US" dirty="0"/>
              <a:t>语言</a:t>
            </a:r>
            <a:r>
              <a:rPr lang="en-US" altLang="zh-CN" dirty="0"/>
              <a:t>32</a:t>
            </a:r>
            <a:r>
              <a:rPr lang="zh-CN" altLang="en-US" dirty="0"/>
              <a:t>个关键字</a:t>
            </a:r>
            <a:endParaRPr lang="en-US" altLang="zh-CN" dirty="0"/>
          </a:p>
          <a:p>
            <a:pPr lvl="1"/>
            <a:r>
              <a:rPr lang="zh-CN" altLang="en-US" dirty="0"/>
              <a:t>汉语多少个？</a:t>
            </a:r>
            <a:endParaRPr lang="en-US" altLang="zh-CN" dirty="0"/>
          </a:p>
          <a:p>
            <a:pPr lvl="2"/>
            <a:r>
              <a:rPr lang="en-US" altLang="zh-CN" dirty="0"/>
              <a:t>10</a:t>
            </a:r>
            <a:r>
              <a:rPr lang="zh-CN" altLang="en-US" dirty="0"/>
              <a:t>万？</a:t>
            </a:r>
            <a:endParaRPr lang="en-US" altLang="zh-CN" dirty="0"/>
          </a:p>
          <a:p>
            <a:pPr lvl="2"/>
            <a:r>
              <a:rPr lang="en-US" altLang="zh-CN" dirty="0"/>
              <a:t>100</a:t>
            </a:r>
            <a:r>
              <a:rPr lang="zh-CN" altLang="en-US" dirty="0"/>
              <a:t>万？</a:t>
            </a:r>
            <a:endParaRPr lang="en-US" altLang="zh-CN" dirty="0"/>
          </a:p>
          <a:p>
            <a:pPr lvl="2"/>
            <a:r>
              <a:rPr lang="zh-CN" altLang="en-US" dirty="0"/>
              <a:t>无限？</a:t>
            </a:r>
            <a:endParaRPr lang="en-US" altLang="zh-CN" dirty="0"/>
          </a:p>
          <a:p>
            <a:pPr lvl="1"/>
            <a:r>
              <a:rPr lang="zh-CN" altLang="en-US" dirty="0"/>
              <a:t>宇宙中有多少天体</a:t>
            </a:r>
            <a:endParaRPr lang="en-US" altLang="zh-CN" dirty="0"/>
          </a:p>
          <a:p>
            <a:pPr lvl="2"/>
            <a:r>
              <a:rPr lang="zh-CN" altLang="en-US" dirty="0"/>
              <a:t>无限，至少数不清</a:t>
            </a:r>
            <a:endParaRPr lang="en-US" altLang="zh-CN" dirty="0"/>
          </a:p>
          <a:p>
            <a:pPr lvl="2"/>
            <a:r>
              <a:rPr lang="zh-CN" altLang="en-US" dirty="0"/>
              <a:t>它们的名字独一无二</a:t>
            </a:r>
            <a:endParaRPr lang="en-US" altLang="zh-CN" dirty="0"/>
          </a:p>
          <a:p>
            <a:pPr lvl="2"/>
            <a:r>
              <a:rPr lang="zh-CN" altLang="en-US" dirty="0"/>
              <a:t>所以？</a:t>
            </a:r>
            <a:endParaRPr lang="en-US" altLang="zh-CN"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6" name="Picture 5">
            <a:extLst>
              <a:ext uri="{FF2B5EF4-FFF2-40B4-BE49-F238E27FC236}">
                <a16:creationId xmlns:a16="http://schemas.microsoft.com/office/drawing/2014/main" id="{94C896BA-712F-C14A-8B43-5C9EA5D1F43D}"/>
              </a:ext>
            </a:extLst>
          </p:cNvPr>
          <p:cNvPicPr>
            <a:picLocks noChangeAspect="1"/>
          </p:cNvPicPr>
          <p:nvPr/>
        </p:nvPicPr>
        <p:blipFill>
          <a:blip r:embed="rId5"/>
          <a:stretch>
            <a:fillRect/>
          </a:stretch>
        </p:blipFill>
        <p:spPr>
          <a:xfrm>
            <a:off x="5113638" y="1553176"/>
            <a:ext cx="6858000" cy="4394200"/>
          </a:xfrm>
          <a:prstGeom prst="rect">
            <a:avLst/>
          </a:prstGeom>
        </p:spPr>
      </p:pic>
    </p:spTree>
    <p:extLst>
      <p:ext uri="{BB962C8B-B14F-4D97-AF65-F5344CB8AC3E}">
        <p14:creationId xmlns:p14="http://schemas.microsoft.com/office/powerpoint/2010/main" val="2227056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25302"/>
            <a:ext cx="8534400" cy="1507067"/>
          </a:xfrm>
        </p:spPr>
        <p:txBody>
          <a:bodyPr/>
          <a:lstStyle/>
          <a:p>
            <a:r>
              <a:rPr lang="en-US" altLang="zh-CN" dirty="0"/>
              <a:t>1.1 </a:t>
            </a:r>
            <a:r>
              <a:rPr lang="zh-CN" altLang="en-US" dirty="0"/>
              <a:t>自然语言与编程语言</a:t>
            </a:r>
            <a:endParaRPr lang="en-US" altLang="zh-CN"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a:xfrm>
            <a:off x="838200" y="1825625"/>
            <a:ext cx="9825681" cy="534516"/>
          </a:xfrm>
        </p:spPr>
        <p:txBody>
          <a:bodyPr>
            <a:normAutofit/>
          </a:bodyPr>
          <a:lstStyle/>
          <a:p>
            <a:r>
              <a:rPr lang="en-US" dirty="0" err="1">
                <a:latin typeface="SimSun" panose="02010600030101010101" pitchFamily="2" charset="-122"/>
                <a:cs typeface="Times New Roman" panose="02020603050405020304" pitchFamily="18" charset="0"/>
              </a:rPr>
              <a:t>结构化</a:t>
            </a:r>
            <a:endParaRPr lang="en-US" dirty="0">
              <a:latin typeface="SimSun" panose="02010600030101010101" pitchFamily="2" charset="-122"/>
              <a:cs typeface="Times New Roman" panose="02020603050405020304" pitchFamily="18" charset="0"/>
            </a:endParaRPr>
          </a:p>
          <a:p>
            <a:endParaRPr lang="en-US" altLang="zh-CN"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5" name="Rectangle 4">
            <a:extLst>
              <a:ext uri="{FF2B5EF4-FFF2-40B4-BE49-F238E27FC236}">
                <a16:creationId xmlns:a16="http://schemas.microsoft.com/office/drawing/2014/main" id="{9B9A6507-07CF-024B-9260-BCEB629A4569}"/>
              </a:ext>
            </a:extLst>
          </p:cNvPr>
          <p:cNvSpPr/>
          <p:nvPr/>
        </p:nvSpPr>
        <p:spPr>
          <a:xfrm>
            <a:off x="3048000" y="2413338"/>
            <a:ext cx="6096000" cy="2031325"/>
          </a:xfrm>
          <a:prstGeom prst="rect">
            <a:avLst/>
          </a:prstGeom>
        </p:spPr>
        <p:txBody>
          <a:bodyPr>
            <a:spAutoFit/>
          </a:bodyPr>
          <a:lstStyle/>
          <a:p>
            <a:pPr latinLnBrk="1">
              <a:spcAft>
                <a:spcPts val="1000"/>
              </a:spcAft>
            </a:pPr>
            <a:r>
              <a:rPr lang="en-US" b="1" dirty="0">
                <a:solidFill>
                  <a:srgbClr val="007020"/>
                </a:solidFill>
                <a:latin typeface="Consolas" panose="020B0609020204030204" pitchFamily="49" charset="0"/>
                <a:ea typeface="SimSun" panose="02010600030101010101" pitchFamily="2" charset="-122"/>
                <a:cs typeface="Times New Roman" panose="02020603050405020304" pitchFamily="18" charset="0"/>
              </a:rPr>
              <a:t>class</a:t>
            </a:r>
            <a:r>
              <a:rPr lang="en-US" dirty="0">
                <a:latin typeface="Consolas" panose="020B0609020204030204" pitchFamily="49" charset="0"/>
                <a:ea typeface="SimSun" panose="02010600030101010101" pitchFamily="2" charset="-122"/>
                <a:cs typeface="Times New Roman" panose="02020603050405020304" pitchFamily="18" charset="0"/>
              </a:rPr>
              <a:t> Company(object):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b="1" dirty="0">
                <a:solidFill>
                  <a:srgbClr val="007020"/>
                </a:solidFill>
                <a:latin typeface="Consolas" panose="020B0609020204030204" pitchFamily="49" charset="0"/>
                <a:ea typeface="SimSun" panose="02010600030101010101" pitchFamily="2" charset="-122"/>
                <a:cs typeface="Times New Roman" panose="02020603050405020304" pitchFamily="18" charset="0"/>
              </a:rPr>
              <a:t>def</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06287E"/>
                </a:solidFill>
                <a:latin typeface="Consolas" panose="020B0609020204030204" pitchFamily="49" charset="0"/>
                <a:ea typeface="SimSun" panose="02010600030101010101" pitchFamily="2" charset="-122"/>
                <a:cs typeface="Times New Roman" panose="02020603050405020304" pitchFamily="18" charset="0"/>
              </a:rPr>
              <a:t>__</a:t>
            </a:r>
            <a:r>
              <a:rPr lang="en-US" dirty="0" err="1">
                <a:solidFill>
                  <a:srgbClr val="06287E"/>
                </a:solidFill>
                <a:latin typeface="Consolas" panose="020B0609020204030204" pitchFamily="49" charset="0"/>
                <a:ea typeface="SimSun" panose="02010600030101010101" pitchFamily="2" charset="-122"/>
                <a:cs typeface="Times New Roman" panose="02020603050405020304" pitchFamily="18" charset="0"/>
              </a:rPr>
              <a:t>init</a:t>
            </a:r>
            <a:r>
              <a:rPr lang="en-US" dirty="0">
                <a:solidFill>
                  <a:srgbClr val="06287E"/>
                </a:solidFill>
                <a:latin typeface="Consolas" panose="020B0609020204030204" pitchFamily="49" charset="0"/>
                <a:ea typeface="SimSun" panose="02010600030101010101" pitchFamily="2" charset="-122"/>
                <a:cs typeface="Times New Roman" panose="02020603050405020304" pitchFamily="18" charset="0"/>
              </a:rPr>
              <a:t>__</a:t>
            </a:r>
            <a:r>
              <a:rPr lang="en-US" dirty="0">
                <a:latin typeface="Consolas" panose="020B0609020204030204" pitchFamily="49" charset="0"/>
                <a:ea typeface="SimSun" panose="02010600030101010101" pitchFamily="2" charset="-122"/>
                <a:cs typeface="Times New Roman" panose="02020603050405020304" pitchFamily="18" charset="0"/>
              </a:rPr>
              <a:t>(</a:t>
            </a:r>
            <a:r>
              <a:rPr lang="en-US" dirty="0">
                <a:solidFill>
                  <a:srgbClr val="19177C"/>
                </a:solidFill>
                <a:latin typeface="Consolas" panose="020B0609020204030204" pitchFamily="49" charset="0"/>
                <a:ea typeface="SimSun" panose="02010600030101010101" pitchFamily="2" charset="-122"/>
                <a:cs typeface="Times New Roman" panose="02020603050405020304" pitchFamily="18" charset="0"/>
              </a:rPr>
              <a:t>self</a:t>
            </a:r>
            <a:r>
              <a:rPr lang="en-US" dirty="0">
                <a:latin typeface="Consolas" panose="020B0609020204030204" pitchFamily="49" charset="0"/>
                <a:ea typeface="SimSun" panose="02010600030101010101" pitchFamily="2" charset="-122"/>
                <a:cs typeface="Times New Roman" panose="02020603050405020304" pitchFamily="18" charset="0"/>
              </a:rPr>
              <a:t>, founder, logo) </a:t>
            </a:r>
            <a:r>
              <a:rPr lang="en-US" dirty="0">
                <a:solidFill>
                  <a:srgbClr val="666666"/>
                </a:solidFill>
                <a:latin typeface="Consolas" panose="020B0609020204030204" pitchFamily="49" charset="0"/>
                <a:ea typeface="SimSun" panose="02010600030101010101" pitchFamily="2" charset="-122"/>
                <a:cs typeface="Times New Roman" panose="02020603050405020304" pitchFamily="18" charset="0"/>
              </a:rPr>
              <a:t>-&gt;</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19177C"/>
                </a:solidFill>
                <a:latin typeface="Consolas" panose="020B0609020204030204" pitchFamily="49" charset="0"/>
                <a:ea typeface="SimSun" panose="02010600030101010101" pitchFamily="2" charset="-122"/>
                <a:cs typeface="Times New Roman" panose="02020603050405020304" pitchFamily="18" charset="0"/>
              </a:rPr>
              <a:t>None</a:t>
            </a:r>
            <a:r>
              <a:rPr lang="en-US" dirty="0">
                <a:latin typeface="Consolas" panose="020B0609020204030204" pitchFamily="49" charset="0"/>
                <a:ea typeface="SimSun" panose="02010600030101010101" pitchFamily="2" charset="-122"/>
                <a:cs typeface="Times New Roman" panose="02020603050405020304" pitchFamily="18" charset="0"/>
              </a:rPr>
              <a: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solidFill>
                  <a:srgbClr val="19177C"/>
                </a:solidFill>
                <a:latin typeface="Consolas" panose="020B0609020204030204" pitchFamily="49" charset="0"/>
                <a:ea typeface="SimSun" panose="02010600030101010101" pitchFamily="2" charset="-122"/>
                <a:cs typeface="Times New Roman" panose="02020603050405020304" pitchFamily="18" charset="0"/>
              </a:rPr>
              <a:t>self</a:t>
            </a:r>
            <a:r>
              <a:rPr lang="en-US" dirty="0" err="1">
                <a:latin typeface="Consolas" panose="020B0609020204030204" pitchFamily="49" charset="0"/>
                <a:ea typeface="SimSun" panose="02010600030101010101" pitchFamily="2" charset="-122"/>
                <a:cs typeface="Times New Roman" panose="02020603050405020304" pitchFamily="18" charset="0"/>
              </a:rPr>
              <a:t>.founder</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666666"/>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founder</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solidFill>
                  <a:srgbClr val="19177C"/>
                </a:solidFill>
                <a:latin typeface="Consolas" panose="020B0609020204030204" pitchFamily="49" charset="0"/>
                <a:ea typeface="SimSun" panose="02010600030101010101" pitchFamily="2" charset="-122"/>
                <a:cs typeface="Times New Roman" panose="02020603050405020304" pitchFamily="18" charset="0"/>
              </a:rPr>
              <a:t>self</a:t>
            </a:r>
            <a:r>
              <a:rPr lang="en-US" dirty="0" err="1">
                <a:latin typeface="Consolas" panose="020B0609020204030204" pitchFamily="49" charset="0"/>
                <a:ea typeface="SimSun" panose="02010600030101010101" pitchFamily="2" charset="-122"/>
                <a:cs typeface="Times New Roman" panose="02020603050405020304" pitchFamily="18" charset="0"/>
              </a:rPr>
              <a:t>.logo</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666666"/>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logo</a:t>
            </a:r>
            <a:br>
              <a:rPr lang="en-US" dirty="0">
                <a:latin typeface="Consolas" panose="020B0609020204030204" pitchFamily="49" charset="0"/>
                <a:ea typeface="SimSun" panose="02010600030101010101" pitchFamily="2" charset="-122"/>
                <a:cs typeface="Times New Roman" panose="02020603050405020304" pitchFamily="18" charset="0"/>
              </a:rPr>
            </a:br>
            <a:br>
              <a:rPr lang="en-US" dirty="0">
                <a:latin typeface="Consolas" panose="020B0609020204030204" pitchFamily="49" charset="0"/>
                <a:ea typeface="SimSun" panose="02010600030101010101" pitchFamily="2" charset="-122"/>
                <a:cs typeface="Times New Roman" panose="02020603050405020304" pitchFamily="18" charset="0"/>
              </a:rPr>
            </a:b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apple </a:t>
            </a:r>
            <a:r>
              <a:rPr lang="en-US" dirty="0">
                <a:solidFill>
                  <a:srgbClr val="666666"/>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Company(founder</a:t>
            </a:r>
            <a:r>
              <a:rPr lang="en-US" dirty="0">
                <a:solidFill>
                  <a:srgbClr val="666666"/>
                </a:solidFill>
                <a:latin typeface="Consolas" panose="020B0609020204030204" pitchFamily="49" charset="0"/>
                <a:ea typeface="SimSun" panose="02010600030101010101" pitchFamily="2" charset="-122"/>
                <a:cs typeface="Times New Roman" panose="02020603050405020304" pitchFamily="18" charset="0"/>
              </a:rPr>
              <a:t>=</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err="1">
                <a:solidFill>
                  <a:srgbClr val="4070A0"/>
                </a:solidFill>
                <a:latin typeface="SimSun" panose="02010600030101010101" pitchFamily="2" charset="-122"/>
                <a:ea typeface="SimSun" panose="02010600030101010101" pitchFamily="2" charset="-122"/>
                <a:cs typeface="Times New Roman" panose="02020603050405020304" pitchFamily="18" charset="0"/>
              </a:rPr>
              <a:t>乔布斯</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logo</a:t>
            </a:r>
            <a:r>
              <a:rPr lang="en-US" dirty="0">
                <a:solidFill>
                  <a:srgbClr val="666666"/>
                </a:solidFill>
                <a:latin typeface="Consolas" panose="020B0609020204030204" pitchFamily="49" charset="0"/>
                <a:ea typeface="SimSun" panose="02010600030101010101" pitchFamily="2" charset="-122"/>
                <a:cs typeface="Times New Roman" panose="02020603050405020304" pitchFamily="18" charset="0"/>
              </a:rPr>
              <a:t>=</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'apple'</a:t>
            </a:r>
            <a:r>
              <a:rPr lang="en-US" dirty="0">
                <a:latin typeface="Consolas" panose="020B0609020204030204" pitchFamily="49" charset="0"/>
                <a:ea typeface="SimSun" panose="02010600030101010101" pitchFamily="2" charset="-122"/>
                <a:cs typeface="Times New Roman" panose="02020603050405020304" pitchFamily="18" charset="0"/>
              </a:rPr>
              <a:t>)</a:t>
            </a:r>
          </a:p>
        </p:txBody>
      </p:sp>
      <p:sp>
        <p:nvSpPr>
          <p:cNvPr id="8" name="Rectangle 7">
            <a:extLst>
              <a:ext uri="{FF2B5EF4-FFF2-40B4-BE49-F238E27FC236}">
                <a16:creationId xmlns:a16="http://schemas.microsoft.com/office/drawing/2014/main" id="{54E8DC65-5E4A-D446-AB50-99029D9AADD7}"/>
              </a:ext>
            </a:extLst>
          </p:cNvPr>
          <p:cNvSpPr/>
          <p:nvPr/>
        </p:nvSpPr>
        <p:spPr>
          <a:xfrm>
            <a:off x="3319124" y="5031174"/>
            <a:ext cx="4633000" cy="369332"/>
          </a:xfrm>
          <a:prstGeom prst="rect">
            <a:avLst/>
          </a:prstGeom>
        </p:spPr>
        <p:txBody>
          <a:bodyPr wrap="none">
            <a:spAutoFit/>
          </a:bodyPr>
          <a:lstStyle/>
          <a:p>
            <a:r>
              <a:rPr lang="en-US" dirty="0" err="1">
                <a:latin typeface="SimSun" panose="02010600030101010101" pitchFamily="2" charset="-122"/>
                <a:cs typeface="Times New Roman" panose="02020603050405020304" pitchFamily="18" charset="0"/>
              </a:rPr>
              <a:t>苹果</a:t>
            </a:r>
            <a:r>
              <a:rPr lang="en-US" dirty="0">
                <a:latin typeface="Cambria" panose="02040503050406030204" pitchFamily="18" charset="0"/>
                <a:ea typeface="SimSun" panose="02010600030101010101" pitchFamily="2" charset="-122"/>
                <a:cs typeface="Times New Roman" panose="02020603050405020304" pitchFamily="18" charset="0"/>
              </a:rPr>
              <a:t> </a:t>
            </a:r>
            <a:r>
              <a:rPr lang="en-US" dirty="0" err="1">
                <a:latin typeface="SimSun" panose="02010600030101010101" pitchFamily="2" charset="-122"/>
                <a:cs typeface="Times New Roman" panose="02020603050405020304" pitchFamily="18" charset="0"/>
              </a:rPr>
              <a:t>的</a:t>
            </a:r>
            <a:r>
              <a:rPr lang="en-US" dirty="0">
                <a:latin typeface="Cambria" panose="02040503050406030204" pitchFamily="18" charset="0"/>
                <a:ea typeface="SimSun" panose="02010600030101010101" pitchFamily="2" charset="-122"/>
                <a:cs typeface="Times New Roman" panose="02020603050405020304" pitchFamily="18" charset="0"/>
              </a:rPr>
              <a:t> </a:t>
            </a:r>
            <a:r>
              <a:rPr lang="en-US" dirty="0" err="1">
                <a:latin typeface="SimSun" panose="02010600030101010101" pitchFamily="2" charset="-122"/>
                <a:cs typeface="Times New Roman" panose="02020603050405020304" pitchFamily="18" charset="0"/>
              </a:rPr>
              <a:t>创始人</a:t>
            </a:r>
            <a:r>
              <a:rPr lang="en-US" dirty="0">
                <a:latin typeface="Cambria" panose="02040503050406030204" pitchFamily="18" charset="0"/>
                <a:ea typeface="SimSun" panose="02010600030101010101" pitchFamily="2" charset="-122"/>
                <a:cs typeface="Times New Roman" panose="02020603050405020304" pitchFamily="18" charset="0"/>
              </a:rPr>
              <a:t> </a:t>
            </a:r>
            <a:r>
              <a:rPr lang="en-US" dirty="0" err="1">
                <a:latin typeface="SimSun" panose="02010600030101010101" pitchFamily="2" charset="-122"/>
                <a:cs typeface="Times New Roman" panose="02020603050405020304" pitchFamily="18" charset="0"/>
              </a:rPr>
              <a:t>是</a:t>
            </a:r>
            <a:r>
              <a:rPr lang="en-US" dirty="0">
                <a:latin typeface="Cambria" panose="02040503050406030204" pitchFamily="18" charset="0"/>
                <a:ea typeface="SimSun" panose="02010600030101010101" pitchFamily="2" charset="-122"/>
                <a:cs typeface="Times New Roman" panose="02020603050405020304" pitchFamily="18" charset="0"/>
              </a:rPr>
              <a:t> </a:t>
            </a:r>
            <a:r>
              <a:rPr lang="en-US" dirty="0" err="1">
                <a:latin typeface="SimSun" panose="02010600030101010101" pitchFamily="2" charset="-122"/>
                <a:cs typeface="Times New Roman" panose="02020603050405020304" pitchFamily="18" charset="0"/>
              </a:rPr>
              <a:t>乔布斯</a:t>
            </a:r>
            <a:r>
              <a:rPr lang="en-US" dirty="0">
                <a:latin typeface="Cambria" panose="02040503050406030204" pitchFamily="18" charset="0"/>
                <a:ea typeface="SimSun" panose="02010600030101010101" pitchFamily="2" charset="-122"/>
                <a:cs typeface="Times New Roman" panose="02020603050405020304" pitchFamily="18" charset="0"/>
              </a:rPr>
              <a:t> </a:t>
            </a:r>
            <a:r>
              <a:rPr lang="en-US" dirty="0">
                <a:latin typeface="SimSun" panose="02010600030101010101" pitchFamily="2" charset="-122"/>
                <a:cs typeface="Times New Roman" panose="02020603050405020304" pitchFamily="18" charset="0"/>
              </a:rPr>
              <a:t>，</a:t>
            </a:r>
            <a:r>
              <a:rPr lang="en-US" dirty="0">
                <a:latin typeface="Cambria" panose="02040503050406030204" pitchFamily="18" charset="0"/>
                <a:ea typeface="SimSun" panose="02010600030101010101" pitchFamily="2" charset="-122"/>
                <a:cs typeface="Times New Roman" panose="02020603050405020304" pitchFamily="18" charset="0"/>
              </a:rPr>
              <a:t> </a:t>
            </a:r>
            <a:r>
              <a:rPr lang="en-US" dirty="0" err="1">
                <a:latin typeface="SimSun" panose="02010600030101010101" pitchFamily="2" charset="-122"/>
                <a:cs typeface="Times New Roman" panose="02020603050405020304" pitchFamily="18" charset="0"/>
              </a:rPr>
              <a:t>它</a:t>
            </a:r>
            <a:r>
              <a:rPr lang="en-US" dirty="0">
                <a:latin typeface="Cambria" panose="02040503050406030204" pitchFamily="18" charset="0"/>
                <a:ea typeface="SimSun" panose="02010600030101010101" pitchFamily="2" charset="-122"/>
                <a:cs typeface="Times New Roman" panose="02020603050405020304" pitchFamily="18" charset="0"/>
              </a:rPr>
              <a:t> </a:t>
            </a:r>
            <a:r>
              <a:rPr lang="en-US" dirty="0" err="1">
                <a:latin typeface="SimSun" panose="02010600030101010101" pitchFamily="2" charset="-122"/>
                <a:cs typeface="Times New Roman" panose="02020603050405020304" pitchFamily="18" charset="0"/>
              </a:rPr>
              <a:t>的</a:t>
            </a:r>
            <a:r>
              <a:rPr lang="en-US" dirty="0">
                <a:latin typeface="Cambria" panose="02040503050406030204" pitchFamily="18" charset="0"/>
                <a:ea typeface="SimSun" panose="02010600030101010101" pitchFamily="2" charset="-122"/>
                <a:cs typeface="Times New Roman" panose="02020603050405020304" pitchFamily="18" charset="0"/>
              </a:rPr>
              <a:t> logo </a:t>
            </a:r>
            <a:r>
              <a:rPr lang="en-US" dirty="0" err="1">
                <a:latin typeface="SimSun" panose="02010600030101010101" pitchFamily="2" charset="-122"/>
                <a:cs typeface="Times New Roman" panose="02020603050405020304" pitchFamily="18" charset="0"/>
              </a:rPr>
              <a:t>是</a:t>
            </a:r>
            <a:r>
              <a:rPr lang="en-US" dirty="0">
                <a:latin typeface="Cambria" panose="02040503050406030204" pitchFamily="18" charset="0"/>
                <a:ea typeface="SimSun" panose="02010600030101010101" pitchFamily="2" charset="-122"/>
                <a:cs typeface="Times New Roman" panose="02020603050405020304" pitchFamily="18" charset="0"/>
              </a:rPr>
              <a:t> </a:t>
            </a:r>
            <a:r>
              <a:rPr lang="en-US" dirty="0"/>
              <a:t>🍎</a:t>
            </a:r>
            <a:r>
              <a:rPr lang="en-US" dirty="0">
                <a:effectLst/>
              </a:rPr>
              <a:t> </a:t>
            </a:r>
            <a:endParaRPr lang="en-US" dirty="0"/>
          </a:p>
        </p:txBody>
      </p:sp>
    </p:spTree>
    <p:extLst>
      <p:ext uri="{BB962C8B-B14F-4D97-AF65-F5344CB8AC3E}">
        <p14:creationId xmlns:p14="http://schemas.microsoft.com/office/powerpoint/2010/main" val="3675745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12876" y="448551"/>
            <a:ext cx="8534400" cy="1507067"/>
          </a:xfrm>
        </p:spPr>
        <p:txBody>
          <a:bodyPr/>
          <a:lstStyle/>
          <a:p>
            <a:r>
              <a:rPr lang="en-US" altLang="zh-CN" dirty="0"/>
              <a:t>1.1 </a:t>
            </a:r>
            <a:r>
              <a:rPr lang="zh-CN" altLang="en-US" dirty="0"/>
              <a:t>自然语言与编程语言</a:t>
            </a:r>
            <a:endParaRPr lang="en-US" altLang="zh-CN"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a:xfrm>
            <a:off x="838200" y="1825625"/>
            <a:ext cx="9825681" cy="534516"/>
          </a:xfrm>
        </p:spPr>
        <p:txBody>
          <a:bodyPr>
            <a:normAutofit/>
          </a:bodyPr>
          <a:lstStyle/>
          <a:p>
            <a:r>
              <a:rPr lang="en-US" dirty="0" err="1">
                <a:latin typeface="SimSun" panose="02010600030101010101" pitchFamily="2" charset="-122"/>
                <a:cs typeface="Times New Roman" panose="02020603050405020304" pitchFamily="18" charset="0"/>
              </a:rPr>
              <a:t>歧义性</a:t>
            </a:r>
            <a:endParaRPr lang="en-US" altLang="zh-CN"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6" name="Rectangle 5">
            <a:extLst>
              <a:ext uri="{FF2B5EF4-FFF2-40B4-BE49-F238E27FC236}">
                <a16:creationId xmlns:a16="http://schemas.microsoft.com/office/drawing/2014/main" id="{367525AE-D92F-D84C-B1A8-B204372DBF34}"/>
              </a:ext>
            </a:extLst>
          </p:cNvPr>
          <p:cNvSpPr/>
          <p:nvPr/>
        </p:nvSpPr>
        <p:spPr>
          <a:xfrm>
            <a:off x="1157415" y="2360141"/>
            <a:ext cx="9825681" cy="3295774"/>
          </a:xfrm>
          <a:prstGeom prst="rect">
            <a:avLst/>
          </a:prstGeom>
        </p:spPr>
        <p:txBody>
          <a:bodyPr wrap="square">
            <a:spAutoFit/>
          </a:bodyPr>
          <a:lstStyle/>
          <a:p>
            <a:pPr>
              <a:spcBef>
                <a:spcPts val="500"/>
              </a:spcBef>
              <a:spcAft>
                <a:spcPts val="500"/>
              </a:spcAft>
            </a:pPr>
            <a:r>
              <a:rPr lang="en-US" sz="2800" dirty="0" err="1">
                <a:latin typeface="SimSun" panose="02010600030101010101" pitchFamily="2" charset="-122"/>
                <a:ea typeface="SimSun" panose="02010600030101010101" pitchFamily="2" charset="-122"/>
                <a:cs typeface="Times New Roman" panose="02020603050405020304" pitchFamily="18" charset="0"/>
              </a:rPr>
              <a:t>他说</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她这个人真有意思（</a:t>
            </a:r>
            <a:r>
              <a:rPr lang="en-US" sz="2800" dirty="0" err="1">
                <a:latin typeface="Calibri" panose="020F0502020204030204" pitchFamily="34" charset="0"/>
                <a:ea typeface="SimSun" panose="02010600030101010101" pitchFamily="2" charset="-122"/>
                <a:cs typeface="Times New Roman" panose="02020603050405020304" pitchFamily="18" charset="0"/>
              </a:rPr>
              <a:t>funny</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她说</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他这个人怪有意思的（</a:t>
            </a:r>
            <a:r>
              <a:rPr lang="en-US" sz="2800" dirty="0" err="1">
                <a:latin typeface="Calibri" panose="020F0502020204030204" pitchFamily="34" charset="0"/>
                <a:ea typeface="SimSun" panose="02010600030101010101" pitchFamily="2" charset="-122"/>
                <a:cs typeface="Times New Roman" panose="02020603050405020304" pitchFamily="18" charset="0"/>
              </a:rPr>
              <a:t>funny</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于是人们以为他们有了意思（</a:t>
            </a:r>
            <a:r>
              <a:rPr lang="en-US" sz="2800" dirty="0" err="1">
                <a:latin typeface="Calibri" panose="020F0502020204030204" pitchFamily="34" charset="0"/>
                <a:ea typeface="SimSun" panose="02010600030101010101" pitchFamily="2" charset="-122"/>
                <a:cs typeface="Times New Roman" panose="02020603050405020304" pitchFamily="18" charset="0"/>
              </a:rPr>
              <a:t>wish</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并让他向她意思意思（</a:t>
            </a:r>
            <a:r>
              <a:rPr lang="en-US" sz="2800" dirty="0" err="1">
                <a:latin typeface="Calibri" panose="020F0502020204030204" pitchFamily="34" charset="0"/>
                <a:ea typeface="SimSun" panose="02010600030101010101" pitchFamily="2" charset="-122"/>
                <a:cs typeface="Times New Roman" panose="02020603050405020304" pitchFamily="18" charset="0"/>
              </a:rPr>
              <a:t>express</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他火了</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我根本没有那个意思（</a:t>
            </a:r>
            <a:r>
              <a:rPr lang="en-US" sz="2800" dirty="0" err="1">
                <a:latin typeface="Calibri" panose="020F0502020204030204" pitchFamily="34" charset="0"/>
                <a:ea typeface="SimSun" panose="02010600030101010101" pitchFamily="2" charset="-122"/>
                <a:cs typeface="Times New Roman" panose="02020603050405020304" pitchFamily="18" charset="0"/>
              </a:rPr>
              <a:t>thought</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她也生气了</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你们这么说是什么意思（</a:t>
            </a:r>
            <a:r>
              <a:rPr lang="en-US" sz="2800" dirty="0" err="1">
                <a:latin typeface="Calibri" panose="020F0502020204030204" pitchFamily="34" charset="0"/>
                <a:ea typeface="SimSun" panose="02010600030101010101" pitchFamily="2" charset="-122"/>
                <a:cs typeface="Times New Roman" panose="02020603050405020304" pitchFamily="18" charset="0"/>
              </a:rPr>
              <a:t>intention</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事后有人说</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真有意思（</a:t>
            </a:r>
            <a:r>
              <a:rPr lang="en-US" sz="2800" dirty="0" err="1">
                <a:latin typeface="Calibri" panose="020F0502020204030204" pitchFamily="34" charset="0"/>
                <a:ea typeface="SimSun" panose="02010600030101010101" pitchFamily="2" charset="-122"/>
                <a:cs typeface="Times New Roman" panose="02020603050405020304" pitchFamily="18" charset="0"/>
              </a:rPr>
              <a:t>funny</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也有人说</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真没意思（</a:t>
            </a:r>
            <a:r>
              <a:rPr lang="en-US" sz="2800" dirty="0" err="1">
                <a:latin typeface="Calibri" panose="020F0502020204030204" pitchFamily="34" charset="0"/>
                <a:ea typeface="SimSun" panose="02010600030101010101" pitchFamily="2" charset="-122"/>
                <a:cs typeface="Times New Roman" panose="02020603050405020304" pitchFamily="18" charset="0"/>
              </a:rPr>
              <a:t>nonsense</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a:latin typeface="SimSun" panose="02010600030101010101" pitchFamily="2" charset="-122"/>
                <a:ea typeface="SimSun" panose="02010600030101010101" pitchFamily="2" charset="-122"/>
                <a:cs typeface="Times New Roman" panose="02020603050405020304" pitchFamily="18" charset="0"/>
              </a:rPr>
              <a:t>。（原文见《生活报》</a:t>
            </a:r>
            <a:r>
              <a:rPr lang="en-US" sz="2800" dirty="0">
                <a:latin typeface="Calibri" panose="020F0502020204030204" pitchFamily="34" charset="0"/>
                <a:ea typeface="SimSun" panose="02010600030101010101" pitchFamily="2" charset="-122"/>
                <a:cs typeface="Times New Roman" panose="02020603050405020304" pitchFamily="18" charset="0"/>
              </a:rPr>
              <a:t>1994.11.13.</a:t>
            </a:r>
            <a:r>
              <a:rPr lang="en-US" sz="2800" dirty="0">
                <a:latin typeface="SimSun" panose="02010600030101010101" pitchFamily="2" charset="-122"/>
                <a:ea typeface="SimSun" panose="02010600030101010101" pitchFamily="2" charset="-122"/>
                <a:cs typeface="Times New Roman" panose="02020603050405020304" pitchFamily="18" charset="0"/>
              </a:rPr>
              <a:t>第六版）［吴尉天，</a:t>
            </a:r>
            <a:r>
              <a:rPr lang="en-US" sz="2800" dirty="0">
                <a:latin typeface="Calibri" panose="020F0502020204030204" pitchFamily="34" charset="0"/>
                <a:ea typeface="SimSun" panose="02010600030101010101" pitchFamily="2" charset="-122"/>
                <a:cs typeface="Times New Roman" panose="02020603050405020304" pitchFamily="18" charset="0"/>
              </a:rPr>
              <a:t>1999</a:t>
            </a:r>
            <a:r>
              <a:rPr lang="en-US" sz="2800" dirty="0">
                <a:latin typeface="SimSun" panose="02010600030101010101" pitchFamily="2" charset="-122"/>
                <a:ea typeface="SimSun" panose="02010600030101010101" pitchFamily="2" charset="-122"/>
                <a:cs typeface="Times New Roman" panose="02020603050405020304" pitchFamily="18" charset="0"/>
              </a:rPr>
              <a:t>］</a:t>
            </a:r>
            <a:endParaRPr lang="en-US" sz="2800" dirty="0">
              <a:latin typeface="Calibri" panose="020F0502020204030204" pitchFamily="34" charset="0"/>
              <a:ea typeface="SimSun" panose="02010600030101010101" pitchFamily="2" charset="-122"/>
              <a:cs typeface="Times New Roman" panose="02020603050405020304" pitchFamily="18" charset="0"/>
            </a:endParaRPr>
          </a:p>
          <a:p>
            <a:pPr>
              <a:spcAft>
                <a:spcPts val="1000"/>
              </a:spcAft>
            </a:pPr>
            <a:r>
              <a:rPr lang="en-US" sz="800" dirty="0" err="1">
                <a:effectLst/>
                <a:latin typeface="SimSun" panose="02010600030101010101" pitchFamily="2" charset="-122"/>
                <a:ea typeface="SimSun" panose="02010600030101010101" pitchFamily="2" charset="-122"/>
                <a:cs typeface="Times New Roman" panose="02020603050405020304" pitchFamily="18" charset="0"/>
              </a:rPr>
              <a:t>摘自宗成庆《统计自然语言处理</a:t>
            </a:r>
            <a:r>
              <a:rPr lang="en-US" sz="800" dirty="0">
                <a:effectLst/>
                <a:latin typeface="SimSun" panose="02010600030101010101" pitchFamily="2" charset="-122"/>
                <a:ea typeface="SimSun" panose="02010600030101010101" pitchFamily="2" charset="-122"/>
                <a:cs typeface="Times New Roman" panose="02020603050405020304" pitchFamily="18" charset="0"/>
              </a:rPr>
              <a:t>》。</a:t>
            </a:r>
            <a:endParaRPr lang="en-US" sz="800" dirty="0">
              <a:effectLst/>
              <a:latin typeface="Cambria" panose="020405030504060302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105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18558"/>
            <a:ext cx="8534400" cy="1507067"/>
          </a:xfrm>
        </p:spPr>
        <p:txBody>
          <a:bodyPr/>
          <a:lstStyle/>
          <a:p>
            <a:r>
              <a:rPr lang="en-US" altLang="zh-CN" dirty="0"/>
              <a:t>1.1 </a:t>
            </a:r>
            <a:r>
              <a:rPr lang="zh-CN" altLang="en-US" dirty="0"/>
              <a:t>自然语言与编程语言</a:t>
            </a:r>
            <a:endParaRPr lang="en-US" altLang="zh-CN"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a:xfrm>
            <a:off x="838200" y="1825625"/>
            <a:ext cx="9825681" cy="534516"/>
          </a:xfrm>
        </p:spPr>
        <p:txBody>
          <a:bodyPr>
            <a:normAutofit/>
          </a:bodyPr>
          <a:lstStyle/>
          <a:p>
            <a:r>
              <a:rPr lang="zh-CN" altLang="en-US" dirty="0">
                <a:latin typeface="SimSun" panose="02010600030101010101" pitchFamily="2" charset="-122"/>
                <a:cs typeface="Times New Roman" panose="02020603050405020304" pitchFamily="18" charset="0"/>
              </a:rPr>
              <a:t>容错性</a:t>
            </a:r>
            <a:endParaRPr lang="en-US" altLang="zh-CN"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5" name="Picture 4">
            <a:hlinkClick r:id="rId5"/>
            <a:extLst>
              <a:ext uri="{FF2B5EF4-FFF2-40B4-BE49-F238E27FC236}">
                <a16:creationId xmlns:a16="http://schemas.microsoft.com/office/drawing/2014/main" id="{30B60E94-42A1-3B4B-AECB-4B05D644E28A}"/>
              </a:ext>
            </a:extLst>
          </p:cNvPr>
          <p:cNvPicPr>
            <a:picLocks noChangeAspect="1"/>
          </p:cNvPicPr>
          <p:nvPr/>
        </p:nvPicPr>
        <p:blipFill>
          <a:blip r:embed="rId6"/>
          <a:stretch>
            <a:fillRect/>
          </a:stretch>
        </p:blipFill>
        <p:spPr>
          <a:xfrm>
            <a:off x="2290119" y="2360141"/>
            <a:ext cx="7611761" cy="3805881"/>
          </a:xfrm>
          <a:prstGeom prst="rect">
            <a:avLst/>
          </a:prstGeom>
        </p:spPr>
      </p:pic>
      <p:sp>
        <p:nvSpPr>
          <p:cNvPr id="8" name="Rectangle 7">
            <a:extLst>
              <a:ext uri="{FF2B5EF4-FFF2-40B4-BE49-F238E27FC236}">
                <a16:creationId xmlns:a16="http://schemas.microsoft.com/office/drawing/2014/main" id="{4B6DDEA7-1583-DD4C-AD5D-57519739092D}"/>
              </a:ext>
            </a:extLst>
          </p:cNvPr>
          <p:cNvSpPr/>
          <p:nvPr/>
        </p:nvSpPr>
        <p:spPr>
          <a:xfrm>
            <a:off x="3290555" y="5796690"/>
            <a:ext cx="184731" cy="369332"/>
          </a:xfrm>
          <a:prstGeom prst="rect">
            <a:avLst/>
          </a:prstGeom>
        </p:spPr>
        <p:txBody>
          <a:bodyPr wrap="none">
            <a:spAutoFit/>
          </a:bodyPr>
          <a:lstStyle/>
          <a:p>
            <a:endParaRPr lang="en-US" dirty="0"/>
          </a:p>
        </p:txBody>
      </p:sp>
    </p:spTree>
    <p:extLst>
      <p:ext uri="{BB962C8B-B14F-4D97-AF65-F5344CB8AC3E}">
        <p14:creationId xmlns:p14="http://schemas.microsoft.com/office/powerpoint/2010/main" val="2467560947"/>
      </p:ext>
    </p:extLst>
  </p:cSld>
  <p:clrMapOvr>
    <a:masterClrMapping/>
  </p:clrMapOvr>
</p:sld>
</file>

<file path=ppt/theme/theme1.xml><?xml version="1.0" encoding="utf-8"?>
<a:theme xmlns:a="http://schemas.openxmlformats.org/drawingml/2006/main" name="切片">
  <a:themeElements>
    <a:clrScheme name="切片">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切片">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切片">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270</TotalTime>
  <Words>1222</Words>
  <Application>Microsoft Office PowerPoint</Application>
  <PresentationFormat>宽屏</PresentationFormat>
  <Paragraphs>377</Paragraphs>
  <Slides>45</Slides>
  <Notes>44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45</vt:i4>
      </vt:variant>
    </vt:vector>
  </HeadingPairs>
  <TitlesOfParts>
    <vt:vector size="54" baseType="lpstr">
      <vt:lpstr>黑体</vt:lpstr>
      <vt:lpstr>SimSun</vt:lpstr>
      <vt:lpstr>Calibri</vt:lpstr>
      <vt:lpstr>Cambria</vt:lpstr>
      <vt:lpstr>Cambria Math</vt:lpstr>
      <vt:lpstr>Century Gothic</vt:lpstr>
      <vt:lpstr>Consolas</vt:lpstr>
      <vt:lpstr>Wingdings 3</vt:lpstr>
      <vt:lpstr>切片</vt:lpstr>
      <vt:lpstr>自然语言处理入门</vt:lpstr>
      <vt:lpstr>第一章 新手上路</vt:lpstr>
      <vt:lpstr>什么是自然语言处理</vt:lpstr>
      <vt:lpstr>自然语言处理与图灵测试</vt:lpstr>
      <vt:lpstr>图灵测试与中文屋子</vt:lpstr>
      <vt:lpstr>1.1 自然语言与编程语言</vt:lpstr>
      <vt:lpstr>1.1 自然语言与编程语言</vt:lpstr>
      <vt:lpstr>1.1 自然语言与编程语言</vt:lpstr>
      <vt:lpstr>1.1 自然语言与编程语言</vt:lpstr>
      <vt:lpstr>1.1 自然语言与编程语言</vt:lpstr>
      <vt:lpstr>1.1 自然语言与编程语言</vt:lpstr>
      <vt:lpstr>1.2 自然语言处理的层次</vt:lpstr>
      <vt:lpstr>1.2 自然语言处理的层次</vt:lpstr>
      <vt:lpstr>1.2 自然语言处理的层次</vt:lpstr>
      <vt:lpstr>1.2 自然语言处理的层次</vt:lpstr>
      <vt:lpstr>1.2 自然语言处理的层次</vt:lpstr>
      <vt:lpstr>1.2 自然语言处理的层次</vt:lpstr>
      <vt:lpstr>1.2 自然语言处理的层次</vt:lpstr>
      <vt:lpstr>1.3 自然语言处理的流派</vt:lpstr>
      <vt:lpstr>1.3.1 基于规则的专家系统</vt:lpstr>
      <vt:lpstr>1.3.2 基于统计的学习方法</vt:lpstr>
      <vt:lpstr>1.3.3 历史</vt:lpstr>
      <vt:lpstr>1.3.4 规则与统计</vt:lpstr>
      <vt:lpstr>1.3.5 传统方法与深度学习</vt:lpstr>
      <vt:lpstr>1.3.5 传统方法与深度学习</vt:lpstr>
      <vt:lpstr>1.3.5 传统方法与深度学习</vt:lpstr>
      <vt:lpstr>1.3.5 传统方法与深度学习</vt:lpstr>
      <vt:lpstr>1.4 机器学习</vt:lpstr>
      <vt:lpstr>1.4.1 什么是机器学习</vt:lpstr>
      <vt:lpstr>1.4.2 模型</vt:lpstr>
      <vt:lpstr>1.4.3 特征</vt:lpstr>
      <vt:lpstr>1.4.4 数据集</vt:lpstr>
      <vt:lpstr>1.4.5 监督学习</vt:lpstr>
      <vt:lpstr>1.4.6 无监督学习</vt:lpstr>
      <vt:lpstr>1.4.7 其他类型的机器学习算法</vt:lpstr>
      <vt:lpstr>1.5 语料库</vt:lpstr>
      <vt:lpstr>1.5.1 中文分词语料库</vt:lpstr>
      <vt:lpstr>1.5.2 词性标注语料库</vt:lpstr>
      <vt:lpstr>1.5.3 命名实体识别语料库</vt:lpstr>
      <vt:lpstr>1.5.4 句法分析语料库</vt:lpstr>
      <vt:lpstr>1.5.5 文本分类语料库</vt:lpstr>
      <vt:lpstr>1.5.6 语料库建设</vt:lpstr>
      <vt:lpstr>1.6 开源工具</vt:lpstr>
      <vt:lpstr>1.6.1 主流NLP工具比较</vt:lpstr>
      <vt:lpstr>1.6.1 主流NLP工具比较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韩 和</dc:creator>
  <cp:lastModifiedBy>David yonggang</cp:lastModifiedBy>
  <cp:revision>122</cp:revision>
  <dcterms:created xsi:type="dcterms:W3CDTF">2019-10-06T17:25:52Z</dcterms:created>
  <dcterms:modified xsi:type="dcterms:W3CDTF">2020-08-27T02:33:18Z</dcterms:modified>
</cp:coreProperties>
</file>